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18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2CAE1A-6D75-4A71-9076-8CAAF3BF3876}" type="datetimeFigureOut">
              <a:rPr lang="sr-Latn-RS" smtClean="0"/>
              <a:t>14.3.2023.</a:t>
            </a:fld>
            <a:endParaRPr lang="sr-Latn-R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F858F1-8114-4500-9E29-768CF5B577C9}" type="slidenum">
              <a:rPr lang="sr-Latn-RS" smtClean="0"/>
              <a:t>‹#›</a:t>
            </a:fld>
            <a:endParaRPr lang="sr-Latn-RS"/>
          </a:p>
        </p:txBody>
      </p:sp>
    </p:spTree>
    <p:extLst>
      <p:ext uri="{BB962C8B-B14F-4D97-AF65-F5344CB8AC3E}">
        <p14:creationId xmlns:p14="http://schemas.microsoft.com/office/powerpoint/2010/main" val="3460396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sr-Latn-RS"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D5768D-AA31-4628-A917-9945173FEAE9}" type="slidenum">
              <a:rPr lang="en-GB" altLang="sr-Latn-RS" smtClean="0"/>
              <a:pPr/>
              <a:t>12</a:t>
            </a:fld>
            <a:endParaRPr lang="en-GB" altLang="sr-Latn-RS" smtClean="0"/>
          </a:p>
        </p:txBody>
      </p:sp>
    </p:spTree>
    <p:extLst>
      <p:ext uri="{BB962C8B-B14F-4D97-AF65-F5344CB8AC3E}">
        <p14:creationId xmlns:p14="http://schemas.microsoft.com/office/powerpoint/2010/main" val="1631992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sr-Latn-R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398B7D-FCA0-4AF8-91FF-2A38A57FE5A0}" type="slidenum">
              <a:rPr lang="en-GB" altLang="sr-Latn-RS" smtClean="0"/>
              <a:pPr/>
              <a:t>13</a:t>
            </a:fld>
            <a:endParaRPr lang="en-GB" altLang="sr-Latn-RS" smtClean="0"/>
          </a:p>
        </p:txBody>
      </p:sp>
    </p:spTree>
    <p:extLst>
      <p:ext uri="{BB962C8B-B14F-4D97-AF65-F5344CB8AC3E}">
        <p14:creationId xmlns:p14="http://schemas.microsoft.com/office/powerpoint/2010/main" val="3607513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sr-Latn-R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9C24BFF-A6D0-42F3-BEFF-F59CB3F55BCF}" type="slidenum">
              <a:rPr lang="en-GB" altLang="sr-Latn-RS" smtClean="0"/>
              <a:pPr/>
              <a:t>14</a:t>
            </a:fld>
            <a:endParaRPr lang="en-GB" altLang="sr-Latn-RS" smtClean="0"/>
          </a:p>
        </p:txBody>
      </p:sp>
    </p:spTree>
    <p:extLst>
      <p:ext uri="{BB962C8B-B14F-4D97-AF65-F5344CB8AC3E}">
        <p14:creationId xmlns:p14="http://schemas.microsoft.com/office/powerpoint/2010/main" val="240224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2184750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341460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127051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287988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3401412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1318190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282107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2638330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3584098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1734085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6115F7-79FF-4650-B56C-EFADC012EA52}" type="datetimeFigureOut">
              <a:rPr lang="sr-Latn-RS" smtClean="0"/>
              <a:t>14.3.2023.</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F746A98-E21E-43EF-9079-21CBDBD924AC}" type="slidenum">
              <a:rPr lang="sr-Latn-RS" smtClean="0"/>
              <a:t>‹#›</a:t>
            </a:fld>
            <a:endParaRPr lang="sr-Latn-RS"/>
          </a:p>
        </p:txBody>
      </p:sp>
    </p:spTree>
    <p:extLst>
      <p:ext uri="{BB962C8B-B14F-4D97-AF65-F5344CB8AC3E}">
        <p14:creationId xmlns:p14="http://schemas.microsoft.com/office/powerpoint/2010/main" val="7923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115F7-79FF-4650-B56C-EFADC012EA52}" type="datetimeFigureOut">
              <a:rPr lang="sr-Latn-RS" smtClean="0"/>
              <a:t>14.3.2023.</a:t>
            </a:fld>
            <a:endParaRPr lang="sr-Latn-R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46A98-E21E-43EF-9079-21CBDBD924AC}" type="slidenum">
              <a:rPr lang="sr-Latn-RS" smtClean="0"/>
              <a:t>‹#›</a:t>
            </a:fld>
            <a:endParaRPr lang="sr-Latn-RS"/>
          </a:p>
        </p:txBody>
      </p:sp>
    </p:spTree>
    <p:extLst>
      <p:ext uri="{BB962C8B-B14F-4D97-AF65-F5344CB8AC3E}">
        <p14:creationId xmlns:p14="http://schemas.microsoft.com/office/powerpoint/2010/main" val="4236826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GZS novi memorandum"/>
          <p:cNvPicPr>
            <a:picLocks noGrp="1" noChangeAspect="1" noChangeArrowheads="1"/>
          </p:cNvPicPr>
          <p:nvPr>
            <p:ph type="subTitle" idx="1"/>
          </p:nvPr>
        </p:nvPicPr>
        <p:blipFill>
          <a:blip r:embed="rId2">
            <a:extLst>
              <a:ext uri="{28A0092B-C50C-407E-A947-70E740481C1C}">
                <a14:useLocalDpi xmlns:a14="http://schemas.microsoft.com/office/drawing/2010/main" val="0"/>
              </a:ext>
            </a:extLst>
          </a:blip>
          <a:srcRect/>
          <a:stretch>
            <a:fillRect/>
          </a:stretch>
        </p:blipFill>
        <p:spPr>
          <a:xfrm>
            <a:off x="658367" y="312416"/>
            <a:ext cx="7333489" cy="104565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5" name="Rectangle 5"/>
          <p:cNvSpPr>
            <a:spLocks noChangeArrowheads="1"/>
          </p:cNvSpPr>
          <p:nvPr/>
        </p:nvSpPr>
        <p:spPr bwMode="auto">
          <a:xfrm>
            <a:off x="932870" y="2626489"/>
            <a:ext cx="7239000"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sr-Latn-RS" altLang="en-US" sz="2800" b="1" dirty="0">
              <a:latin typeface="Times New Roman" panose="02020603050405020304" pitchFamily="18" charset="0"/>
            </a:endParaRPr>
          </a:p>
          <a:p>
            <a:pPr algn="ctr" eaLnBrk="1" hangingPunct="1">
              <a:spcBef>
                <a:spcPct val="0"/>
              </a:spcBef>
              <a:buFontTx/>
              <a:buNone/>
            </a:pPr>
            <a:endParaRPr lang="sr-Latn-RS" altLang="en-US" sz="2800" b="1" dirty="0">
              <a:latin typeface="Times New Roman" panose="02020603050405020304" pitchFamily="18" charset="0"/>
            </a:endParaRPr>
          </a:p>
          <a:p>
            <a:pPr algn="ctr" eaLnBrk="1" hangingPunct="1">
              <a:spcBef>
                <a:spcPct val="0"/>
              </a:spcBef>
              <a:buFontTx/>
              <a:buNone/>
            </a:pPr>
            <a:r>
              <a:rPr lang="sr-Cyrl-RS" altLang="en-US" sz="3600" b="1" dirty="0">
                <a:latin typeface="+mn-lt"/>
              </a:rPr>
              <a:t>КОНЦЕПЦИЈА И МЕТОДОЛОГИЈА </a:t>
            </a:r>
            <a:endParaRPr lang="sr-Cyrl-RS" altLang="en-US" sz="3600" b="1" dirty="0" smtClean="0">
              <a:latin typeface="+mn-lt"/>
            </a:endParaRPr>
          </a:p>
          <a:p>
            <a:pPr algn="ctr" eaLnBrk="1" hangingPunct="1">
              <a:spcBef>
                <a:spcPct val="0"/>
              </a:spcBef>
              <a:buFontTx/>
              <a:buNone/>
            </a:pPr>
            <a:r>
              <a:rPr lang="sr-Cyrl-RS" altLang="en-US" sz="2800" b="1" dirty="0" smtClean="0">
                <a:latin typeface="+mn-lt"/>
              </a:rPr>
              <a:t>ИЗРАДЕ </a:t>
            </a:r>
            <a:r>
              <a:rPr lang="sr-Cyrl-RS" altLang="en-US" sz="2800" b="1" dirty="0">
                <a:latin typeface="+mn-lt"/>
              </a:rPr>
              <a:t>ДРУГЕ ГЕНЕРАЦИЈЕ ГЕОЛОШКЕ КАРТЕ СРБИЈЕ ПО ФОРМАЦИОНОМ ПРИНЦИПУ</a:t>
            </a:r>
            <a:endParaRPr lang="en-US" altLang="en-US" sz="2800" b="1" dirty="0">
              <a:latin typeface="+mn-lt"/>
            </a:endParaRPr>
          </a:p>
        </p:txBody>
      </p:sp>
    </p:spTree>
    <p:extLst>
      <p:ext uri="{BB962C8B-B14F-4D97-AF65-F5344CB8AC3E}">
        <p14:creationId xmlns:p14="http://schemas.microsoft.com/office/powerpoint/2010/main" val="1563630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28600" y="152400"/>
            <a:ext cx="8458200" cy="5973763"/>
          </a:xfrm>
        </p:spPr>
        <p:txBody>
          <a:bodyPr/>
          <a:lstStyle/>
          <a:p>
            <a:pPr algn="just"/>
            <a:endParaRPr lang="sr-Latn-RS" altLang="en-US" sz="1600" noProof="1" smtClean="0"/>
          </a:p>
          <a:p>
            <a:pPr algn="just"/>
            <a:r>
              <a:rPr lang="sr-Cyrl-RS" altLang="en-US" sz="1600" noProof="1" smtClean="0"/>
              <a:t>Коначно одобрење за финалну припрему за штампу, после свих усаглашавања и корекција даје Радна група коју је именовало Министарство. Пробни отисак листа геолошке карте, поново прегледа Радна група и својим потписима на пробном отиску одобрав</a:t>
            </a:r>
            <a:r>
              <a:rPr lang="sr-Latn-RS" altLang="en-US" sz="1600" noProof="1" smtClean="0"/>
              <a:t>a </a:t>
            </a:r>
            <a:r>
              <a:rPr lang="sr-Cyrl-RS" altLang="en-US" sz="1600" noProof="1" smtClean="0"/>
              <a:t>штампање. </a:t>
            </a:r>
            <a:endParaRPr lang="sr-Cyrl-RS" altLang="en-US" sz="1600" b="1" noProof="1" smtClean="0"/>
          </a:p>
          <a:p>
            <a:endParaRPr lang="sr-Cyrl-RS" altLang="en-US" sz="1600" noProof="1" smtClean="0"/>
          </a:p>
          <a:p>
            <a:r>
              <a:rPr lang="sr-Cyrl-RS" altLang="en-US" sz="1600" noProof="1" smtClean="0"/>
              <a:t>КАДРОВИ И ОПРЕМА</a:t>
            </a:r>
          </a:p>
          <a:p>
            <a:endParaRPr lang="sr-Cyrl-RS" altLang="en-US" sz="1600" noProof="1" smtClean="0"/>
          </a:p>
          <a:p>
            <a:pPr algn="just"/>
            <a:r>
              <a:rPr lang="sr-Cyrl-RS" altLang="en-US" sz="1600" noProof="1" smtClean="0"/>
              <a:t>Генерални тренд обнављања кадрова треба да иде у смеру пријема младих инжењера геологије одговарајућег профила, који би кроз практични рад изградили искуство потребно за извођење истраживања за потребе реализације пројекта израде ГК-50. Просечна старост запослених је висока и ефикасност реализације теренских радова услед тога је смањена. Постојеће стање кадрова који раде на изради ГК-50 је незадовољавајуће и по броју кадрова и заступљености ужих дисциплина, односно специјалиста. У Геолошком заводу Србије тренутно је запослено само 10 инжењера из области регионалне геологије који би требало да буду носиоци израде ГК-50. Да би се постигла динамика и квалитет израде карте, неопходно је да на једном листу раде најмање 2 регионална геолога, потпомогнута различитим специјалистима. Поједине дисциплине су потпуно угашене и мора се водити рачуна о попуњавању кадровима који могу да замене колеге који су пензионисани.</a:t>
            </a:r>
          </a:p>
          <a:p>
            <a:endParaRPr lang="sr-Latn-RS" altLang="en-US" sz="1200" dirty="0" smtClean="0"/>
          </a:p>
        </p:txBody>
      </p:sp>
    </p:spTree>
    <p:extLst>
      <p:ext uri="{BB962C8B-B14F-4D97-AF65-F5344CB8AC3E}">
        <p14:creationId xmlns:p14="http://schemas.microsoft.com/office/powerpoint/2010/main" val="90823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457200" y="731838"/>
            <a:ext cx="8305800" cy="5821362"/>
          </a:xfrm>
        </p:spPr>
        <p:txBody>
          <a:bodyPr/>
          <a:lstStyle/>
          <a:p>
            <a:pPr>
              <a:defRPr/>
            </a:pPr>
            <a:r>
              <a:rPr lang="sr-Cyrl-RS" altLang="en-US" sz="1600" dirty="0" smtClean="0"/>
              <a:t>Лична опрема је задовољавајућа али би возни парк требао да буде обновљен. Лабораторијски инструменти такође захтевају праћење савремених трендова и технолошког напретка у циљу добијања тачнијих и убрзаних резултата.</a:t>
            </a:r>
          </a:p>
          <a:p>
            <a:pPr marL="0" indent="0">
              <a:buFontTx/>
              <a:buNone/>
              <a:defRPr/>
            </a:pPr>
            <a:endParaRPr lang="sr-Cyrl-RS" altLang="en-US" sz="1600" dirty="0" smtClean="0"/>
          </a:p>
          <a:p>
            <a:pPr>
              <a:defRPr/>
            </a:pPr>
            <a:r>
              <a:rPr lang="sr-Cyrl-RS" altLang="en-US" sz="1600" noProof="1" smtClean="0"/>
              <a:t>Дугорочним планом израде ГК-50 одређен је редослед израде карте по листовима, са могућношћу измена, ако за то буде потребе.</a:t>
            </a:r>
          </a:p>
          <a:p>
            <a:pPr>
              <a:defRPr/>
            </a:pPr>
            <a:endParaRPr lang="sr-Cyrl-RS" altLang="en-US" sz="1600" noProof="1" smtClean="0"/>
          </a:p>
        </p:txBody>
      </p:sp>
    </p:spTree>
    <p:extLst>
      <p:ext uri="{BB962C8B-B14F-4D97-AF65-F5344CB8AC3E}">
        <p14:creationId xmlns:p14="http://schemas.microsoft.com/office/powerpoint/2010/main" val="1698827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12763" y="1143000"/>
          <a:ext cx="8024811" cy="5205412"/>
        </p:xfrm>
        <a:graphic>
          <a:graphicData uri="http://schemas.openxmlformats.org/drawingml/2006/table">
            <a:tbl>
              <a:tblPr>
                <a:tableStyleId>{5C22544A-7EE6-4342-B048-85BDC9FD1C3A}</a:tableStyleId>
              </a:tblPr>
              <a:tblGrid>
                <a:gridCol w="2101317">
                  <a:extLst>
                    <a:ext uri="{9D8B030D-6E8A-4147-A177-3AD203B41FA5}">
                      <a16:colId xmlns:a16="http://schemas.microsoft.com/office/drawing/2014/main" val="20000"/>
                    </a:ext>
                  </a:extLst>
                </a:gridCol>
                <a:gridCol w="58632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475385">
                  <a:extLst>
                    <a:ext uri="{9D8B030D-6E8A-4147-A177-3AD203B41FA5}">
                      <a16:colId xmlns:a16="http://schemas.microsoft.com/office/drawing/2014/main" val="20004"/>
                    </a:ext>
                  </a:extLst>
                </a:gridCol>
                <a:gridCol w="492821">
                  <a:extLst>
                    <a:ext uri="{9D8B030D-6E8A-4147-A177-3AD203B41FA5}">
                      <a16:colId xmlns:a16="http://schemas.microsoft.com/office/drawing/2014/main" val="20005"/>
                    </a:ext>
                  </a:extLst>
                </a:gridCol>
                <a:gridCol w="494428">
                  <a:extLst>
                    <a:ext uri="{9D8B030D-6E8A-4147-A177-3AD203B41FA5}">
                      <a16:colId xmlns:a16="http://schemas.microsoft.com/office/drawing/2014/main" val="20006"/>
                    </a:ext>
                  </a:extLst>
                </a:gridCol>
                <a:gridCol w="492821">
                  <a:extLst>
                    <a:ext uri="{9D8B030D-6E8A-4147-A177-3AD203B41FA5}">
                      <a16:colId xmlns:a16="http://schemas.microsoft.com/office/drawing/2014/main" val="20007"/>
                    </a:ext>
                  </a:extLst>
                </a:gridCol>
                <a:gridCol w="494428">
                  <a:extLst>
                    <a:ext uri="{9D8B030D-6E8A-4147-A177-3AD203B41FA5}">
                      <a16:colId xmlns:a16="http://schemas.microsoft.com/office/drawing/2014/main" val="20008"/>
                    </a:ext>
                  </a:extLst>
                </a:gridCol>
                <a:gridCol w="492821">
                  <a:extLst>
                    <a:ext uri="{9D8B030D-6E8A-4147-A177-3AD203B41FA5}">
                      <a16:colId xmlns:a16="http://schemas.microsoft.com/office/drawing/2014/main" val="20009"/>
                    </a:ext>
                  </a:extLst>
                </a:gridCol>
                <a:gridCol w="494428">
                  <a:extLst>
                    <a:ext uri="{9D8B030D-6E8A-4147-A177-3AD203B41FA5}">
                      <a16:colId xmlns:a16="http://schemas.microsoft.com/office/drawing/2014/main" val="20010"/>
                    </a:ext>
                  </a:extLst>
                </a:gridCol>
                <a:gridCol w="492821">
                  <a:extLst>
                    <a:ext uri="{9D8B030D-6E8A-4147-A177-3AD203B41FA5}">
                      <a16:colId xmlns:a16="http://schemas.microsoft.com/office/drawing/2014/main" val="20011"/>
                    </a:ext>
                  </a:extLst>
                </a:gridCol>
                <a:gridCol w="492821">
                  <a:extLst>
                    <a:ext uri="{9D8B030D-6E8A-4147-A177-3AD203B41FA5}">
                      <a16:colId xmlns:a16="http://schemas.microsoft.com/office/drawing/2014/main" val="20012"/>
                    </a:ext>
                  </a:extLst>
                </a:gridCol>
              </a:tblGrid>
              <a:tr h="1034054">
                <a:tc>
                  <a:txBody>
                    <a:bodyPr/>
                    <a:lstStyle/>
                    <a:p>
                      <a:pPr algn="r">
                        <a:lnSpc>
                          <a:spcPct val="115000"/>
                        </a:lnSpc>
                        <a:spcAft>
                          <a:spcPts val="1000"/>
                        </a:spcAft>
                      </a:pPr>
                      <a:r>
                        <a:rPr lang="sr-Cyrl-RS" sz="1200" noProof="0" dirty="0" smtClean="0">
                          <a:effectLst/>
                        </a:rPr>
                        <a:t>Година </a:t>
                      </a:r>
                      <a:r>
                        <a:rPr lang="sr-Cyrl-RS" sz="1200" u="none" strike="noStrike" noProof="0" dirty="0" smtClean="0">
                          <a:effectLst/>
                        </a:rPr>
                        <a:t>истраживања</a:t>
                      </a:r>
                      <a:endParaRPr lang="sr-Cyrl-RS" sz="1200" noProof="0" dirty="0" smtClean="0">
                        <a:effectLst/>
                      </a:endParaRPr>
                    </a:p>
                    <a:p>
                      <a:pPr algn="l">
                        <a:lnSpc>
                          <a:spcPct val="115000"/>
                        </a:lnSpc>
                        <a:spcAft>
                          <a:spcPts val="1000"/>
                        </a:spcAft>
                      </a:pPr>
                      <a:r>
                        <a:rPr lang="sr-Cyrl-RS" sz="1200" noProof="0" dirty="0" smtClean="0">
                          <a:effectLst/>
                        </a:rPr>
                        <a:t> </a:t>
                      </a:r>
                    </a:p>
                    <a:p>
                      <a:pPr algn="l">
                        <a:lnSpc>
                          <a:spcPct val="115000"/>
                        </a:lnSpc>
                        <a:spcAft>
                          <a:spcPts val="1000"/>
                        </a:spcAft>
                      </a:pPr>
                      <a:r>
                        <a:rPr lang="sr-Cyrl-RS" sz="1200" noProof="0" dirty="0" smtClean="0">
                          <a:effectLst/>
                        </a:rPr>
                        <a:t>  Назив листа</a:t>
                      </a:r>
                      <a:endParaRPr lang="sr-Cyrl-RS"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2014</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2015</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2016</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2017</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2018</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2019</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2020</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2021</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2022</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2023</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2024</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2025</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Кладово 3</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Зајечар 1</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Пријепоље1</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3"/>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Ужице 4</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4"/>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Неготин 1</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Р</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5"/>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Ваљево 4</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6"/>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Пожаревац 4</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7"/>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Зворник 2</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8"/>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Вишеград 4</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9"/>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Пљевља 2</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0"/>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Шабац 4</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1"/>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Алексинац 2</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2"/>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Власотинце 3</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3"/>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Жагубица 4</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4"/>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Шабац 3</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solidFill>
                            <a:schemeClr val="tx1">
                              <a:lumMod val="65000"/>
                              <a:lumOff val="35000"/>
                            </a:schemeClr>
                          </a:solidFill>
                          <a:effectLst/>
                        </a:rPr>
                        <a:t> </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5"/>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Чачак 1</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Т</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a:solidFill>
                            <a:schemeClr val="tx1">
                              <a:lumMod val="65000"/>
                              <a:lumOff val="35000"/>
                            </a:schemeClr>
                          </a:solidFill>
                          <a:effectLst/>
                        </a:rPr>
                        <a:t>Р</a:t>
                      </a:r>
                      <a:endParaRPr lang="en-US" sz="140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 </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6"/>
                  </a:ext>
                </a:extLst>
              </a:tr>
              <a:tr h="245374">
                <a:tc>
                  <a:txBody>
                    <a:bodyPr/>
                    <a:lstStyle/>
                    <a:p>
                      <a:pPr algn="r">
                        <a:lnSpc>
                          <a:spcPct val="115000"/>
                        </a:lnSpc>
                        <a:spcAft>
                          <a:spcPts val="1000"/>
                        </a:spcAft>
                      </a:pPr>
                      <a:r>
                        <a:rPr lang="sr-Cyrl-RS" sz="1400" noProof="0" dirty="0" smtClean="0">
                          <a:solidFill>
                            <a:schemeClr val="tx1">
                              <a:lumMod val="65000"/>
                              <a:lumOff val="35000"/>
                            </a:schemeClr>
                          </a:solidFill>
                          <a:effectLst/>
                        </a:rPr>
                        <a:t>Ужице 2</a:t>
                      </a:r>
                      <a:endParaRPr lang="sr-Cyrl-RS" sz="1400" noProof="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III</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u="none" strike="noStrike" dirty="0">
                          <a:solidFill>
                            <a:schemeClr val="tx1">
                              <a:lumMod val="65000"/>
                              <a:lumOff val="35000"/>
                            </a:schemeClr>
                          </a:solidFill>
                          <a:effectLst/>
                        </a:rPr>
                        <a:t>Р</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solidFill>
                            <a:schemeClr val="tx1">
                              <a:lumMod val="65000"/>
                              <a:lumOff val="35000"/>
                            </a:schemeClr>
                          </a:solidFill>
                          <a:effectLst/>
                        </a:rPr>
                        <a:t>Шт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17"/>
                  </a:ext>
                </a:extLst>
              </a:tr>
            </a:tbl>
          </a:graphicData>
        </a:graphic>
      </p:graphicFrame>
      <p:sp>
        <p:nvSpPr>
          <p:cNvPr id="14606" name="Rectangle 2"/>
          <p:cNvSpPr>
            <a:spLocks noChangeArrowheads="1"/>
          </p:cNvSpPr>
          <p:nvPr/>
        </p:nvSpPr>
        <p:spPr bwMode="auto">
          <a:xfrm>
            <a:off x="512763" y="119063"/>
            <a:ext cx="8021637"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r-Cyrl-RS" altLang="en-US" sz="2800" dirty="0">
                <a:latin typeface="+mn-lt"/>
                <a:cs typeface="Times New Roman" panose="02020603050405020304" pitchFamily="18" charset="0"/>
              </a:rPr>
              <a:t>Листови ГК-50 са динамиком рада за период од 10 година </a:t>
            </a:r>
            <a:endParaRPr lang="sr-Cyrl-RS" altLang="en-US" sz="2800" dirty="0">
              <a:latin typeface="+mn-lt"/>
            </a:endParaRPr>
          </a:p>
        </p:txBody>
      </p:sp>
      <p:cxnSp>
        <p:nvCxnSpPr>
          <p:cNvPr id="14607" name="AutoShape 1"/>
          <p:cNvCxnSpPr>
            <a:cxnSpLocks noChangeShapeType="1"/>
          </p:cNvCxnSpPr>
          <p:nvPr/>
        </p:nvCxnSpPr>
        <p:spPr bwMode="auto">
          <a:xfrm>
            <a:off x="512763" y="1143000"/>
            <a:ext cx="2078037" cy="9906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6" name="Rectangle 5"/>
          <p:cNvSpPr/>
          <p:nvPr/>
        </p:nvSpPr>
        <p:spPr>
          <a:xfrm>
            <a:off x="512763" y="1143000"/>
            <a:ext cx="8021637" cy="51816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r-Latn-RS"/>
          </a:p>
        </p:txBody>
      </p:sp>
    </p:spTree>
    <p:extLst>
      <p:ext uri="{BB962C8B-B14F-4D97-AF65-F5344CB8AC3E}">
        <p14:creationId xmlns:p14="http://schemas.microsoft.com/office/powerpoint/2010/main" val="543636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12763" y="1143000"/>
          <a:ext cx="8024811" cy="5205412"/>
        </p:xfrm>
        <a:graphic>
          <a:graphicData uri="http://schemas.openxmlformats.org/drawingml/2006/table">
            <a:tbl>
              <a:tblPr>
                <a:tableStyleId>{5C22544A-7EE6-4342-B048-85BDC9FD1C3A}</a:tableStyleId>
              </a:tblPr>
              <a:tblGrid>
                <a:gridCol w="2101317">
                  <a:extLst>
                    <a:ext uri="{9D8B030D-6E8A-4147-A177-3AD203B41FA5}">
                      <a16:colId xmlns:a16="http://schemas.microsoft.com/office/drawing/2014/main" val="20000"/>
                    </a:ext>
                  </a:extLst>
                </a:gridCol>
                <a:gridCol w="58632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475385">
                  <a:extLst>
                    <a:ext uri="{9D8B030D-6E8A-4147-A177-3AD203B41FA5}">
                      <a16:colId xmlns:a16="http://schemas.microsoft.com/office/drawing/2014/main" val="20004"/>
                    </a:ext>
                  </a:extLst>
                </a:gridCol>
                <a:gridCol w="492821">
                  <a:extLst>
                    <a:ext uri="{9D8B030D-6E8A-4147-A177-3AD203B41FA5}">
                      <a16:colId xmlns:a16="http://schemas.microsoft.com/office/drawing/2014/main" val="20005"/>
                    </a:ext>
                  </a:extLst>
                </a:gridCol>
                <a:gridCol w="494428">
                  <a:extLst>
                    <a:ext uri="{9D8B030D-6E8A-4147-A177-3AD203B41FA5}">
                      <a16:colId xmlns:a16="http://schemas.microsoft.com/office/drawing/2014/main" val="20006"/>
                    </a:ext>
                  </a:extLst>
                </a:gridCol>
                <a:gridCol w="492821">
                  <a:extLst>
                    <a:ext uri="{9D8B030D-6E8A-4147-A177-3AD203B41FA5}">
                      <a16:colId xmlns:a16="http://schemas.microsoft.com/office/drawing/2014/main" val="20007"/>
                    </a:ext>
                  </a:extLst>
                </a:gridCol>
                <a:gridCol w="494428">
                  <a:extLst>
                    <a:ext uri="{9D8B030D-6E8A-4147-A177-3AD203B41FA5}">
                      <a16:colId xmlns:a16="http://schemas.microsoft.com/office/drawing/2014/main" val="20008"/>
                    </a:ext>
                  </a:extLst>
                </a:gridCol>
                <a:gridCol w="492821">
                  <a:extLst>
                    <a:ext uri="{9D8B030D-6E8A-4147-A177-3AD203B41FA5}">
                      <a16:colId xmlns:a16="http://schemas.microsoft.com/office/drawing/2014/main" val="20009"/>
                    </a:ext>
                  </a:extLst>
                </a:gridCol>
                <a:gridCol w="494428">
                  <a:extLst>
                    <a:ext uri="{9D8B030D-6E8A-4147-A177-3AD203B41FA5}">
                      <a16:colId xmlns:a16="http://schemas.microsoft.com/office/drawing/2014/main" val="20010"/>
                    </a:ext>
                  </a:extLst>
                </a:gridCol>
                <a:gridCol w="492821">
                  <a:extLst>
                    <a:ext uri="{9D8B030D-6E8A-4147-A177-3AD203B41FA5}">
                      <a16:colId xmlns:a16="http://schemas.microsoft.com/office/drawing/2014/main" val="20011"/>
                    </a:ext>
                  </a:extLst>
                </a:gridCol>
                <a:gridCol w="492821">
                  <a:extLst>
                    <a:ext uri="{9D8B030D-6E8A-4147-A177-3AD203B41FA5}">
                      <a16:colId xmlns:a16="http://schemas.microsoft.com/office/drawing/2014/main" val="20012"/>
                    </a:ext>
                  </a:extLst>
                </a:gridCol>
              </a:tblGrid>
              <a:tr h="1034054">
                <a:tc>
                  <a:txBody>
                    <a:bodyPr/>
                    <a:lstStyle/>
                    <a:p>
                      <a:pPr algn="r">
                        <a:lnSpc>
                          <a:spcPct val="115000"/>
                        </a:lnSpc>
                        <a:spcAft>
                          <a:spcPts val="1000"/>
                        </a:spcAft>
                      </a:pPr>
                      <a:r>
                        <a:rPr lang="sr-Cyrl-RS" sz="1200" noProof="0" dirty="0" smtClean="0">
                          <a:effectLst/>
                        </a:rPr>
                        <a:t>Година </a:t>
                      </a:r>
                      <a:r>
                        <a:rPr lang="sr-Cyrl-RS" sz="1200" u="none" strike="noStrike" noProof="0" dirty="0" smtClean="0">
                          <a:effectLst/>
                        </a:rPr>
                        <a:t>истраживања</a:t>
                      </a:r>
                      <a:endParaRPr lang="sr-Cyrl-RS" sz="1200" noProof="0" dirty="0" smtClean="0">
                        <a:effectLst/>
                      </a:endParaRPr>
                    </a:p>
                    <a:p>
                      <a:pPr algn="l">
                        <a:lnSpc>
                          <a:spcPct val="115000"/>
                        </a:lnSpc>
                        <a:spcAft>
                          <a:spcPts val="1000"/>
                        </a:spcAft>
                      </a:pPr>
                      <a:r>
                        <a:rPr lang="sr-Cyrl-RS" sz="1200" noProof="0" dirty="0" smtClean="0">
                          <a:effectLst/>
                        </a:rPr>
                        <a:t> </a:t>
                      </a:r>
                    </a:p>
                    <a:p>
                      <a:pPr algn="l">
                        <a:lnSpc>
                          <a:spcPct val="115000"/>
                        </a:lnSpc>
                        <a:spcAft>
                          <a:spcPts val="1000"/>
                        </a:spcAft>
                      </a:pPr>
                      <a:r>
                        <a:rPr lang="sr-Cyrl-RS" sz="1200" noProof="0" dirty="0" smtClean="0">
                          <a:effectLst/>
                        </a:rPr>
                        <a:t>  Назив листа</a:t>
                      </a:r>
                      <a:endParaRPr lang="sr-Cyrl-RS"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2014</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2015</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2016</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2017</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2018</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2019</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2020</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2021</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2022</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2023</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2024</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2025</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Жагубица 2</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Неготин 3</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В.Градиште 3</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3"/>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Бор 2</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4"/>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Алексинац 4</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Ужице 3</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6"/>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Зворник 1</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7"/>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Н.Сад 4</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8"/>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Н.Сад.З</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9"/>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Шабац 1</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0"/>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Ваљево 3,</a:t>
                      </a:r>
                      <a:r>
                        <a:rPr lang="sr-Cyrl-RS" sz="1400" baseline="0" noProof="1" smtClean="0">
                          <a:solidFill>
                            <a:schemeClr val="tx1">
                              <a:lumMod val="65000"/>
                              <a:lumOff val="35000"/>
                            </a:schemeClr>
                          </a:solidFill>
                          <a:effectLst/>
                        </a:rPr>
                        <a:t> </a:t>
                      </a:r>
                      <a:r>
                        <a:rPr lang="sr-Cyrl-RS" sz="1400" noProof="1" smtClean="0">
                          <a:solidFill>
                            <a:schemeClr val="tx1">
                              <a:lumMod val="65000"/>
                              <a:lumOff val="35000"/>
                            </a:schemeClr>
                          </a:solidFill>
                          <a:effectLst/>
                        </a:rPr>
                        <a:t>Зворник 4</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1"/>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Лазаревац 2</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2"/>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Лапово 2</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400" dirty="0">
                          <a:solidFill>
                            <a:schemeClr val="tx1">
                              <a:lumMod val="65000"/>
                              <a:lumOff val="35000"/>
                            </a:schemeClr>
                          </a:solidFill>
                          <a:effectLst/>
                        </a:rPr>
                        <a:t>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3"/>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Жагубица 1</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400" dirty="0">
                          <a:solidFill>
                            <a:schemeClr val="tx1">
                              <a:lumMod val="65000"/>
                              <a:lumOff val="35000"/>
                            </a:schemeClr>
                          </a:solidFill>
                          <a:effectLst/>
                        </a:rPr>
                        <a:t>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4"/>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Крагујевац 1</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dirty="0">
                          <a:solidFill>
                            <a:schemeClr val="tx1">
                              <a:lumMod val="65000"/>
                              <a:lumOff val="35000"/>
                            </a:schemeClr>
                          </a:solidFill>
                          <a:effectLst/>
                        </a:rPr>
                        <a:t>Т</a:t>
                      </a:r>
                      <a:endParaRPr lang="en-US" sz="14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5"/>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Чачак 3</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6"/>
                  </a:ext>
                </a:extLst>
              </a:tr>
              <a:tr h="245374">
                <a:tc>
                  <a:txBody>
                    <a:bodyPr/>
                    <a:lstStyle/>
                    <a:p>
                      <a:pPr algn="r">
                        <a:lnSpc>
                          <a:spcPct val="115000"/>
                        </a:lnSpc>
                        <a:spcAft>
                          <a:spcPts val="1000"/>
                        </a:spcAft>
                      </a:pPr>
                      <a:r>
                        <a:rPr lang="sr-Cyrl-RS" sz="1400" noProof="1" smtClean="0">
                          <a:solidFill>
                            <a:schemeClr val="tx1">
                              <a:lumMod val="65000"/>
                              <a:lumOff val="35000"/>
                            </a:schemeClr>
                          </a:solidFill>
                          <a:effectLst/>
                        </a:rPr>
                        <a:t>Краљево 2</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 </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III</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Р</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rPr>
                        <a:t>Шт</a:t>
                      </a:r>
                      <a:endParaRPr lang="sr-Cyrl-RS" sz="1400" noProof="1">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en-US" sz="1200" dirty="0">
                          <a:solidFill>
                            <a:schemeClr val="tx1">
                              <a:lumMod val="65000"/>
                              <a:lumOff val="35000"/>
                            </a:schemeClr>
                          </a:solidFill>
                          <a:effectLst/>
                        </a:rPr>
                        <a:t> </a:t>
                      </a:r>
                      <a:endParaRPr lang="en-US" sz="12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7"/>
                  </a:ext>
                </a:extLst>
              </a:tr>
            </a:tbl>
          </a:graphicData>
        </a:graphic>
      </p:graphicFrame>
      <p:sp>
        <p:nvSpPr>
          <p:cNvPr id="16654" name="Rectangle 2"/>
          <p:cNvSpPr>
            <a:spLocks noChangeArrowheads="1"/>
          </p:cNvSpPr>
          <p:nvPr/>
        </p:nvSpPr>
        <p:spPr bwMode="auto">
          <a:xfrm>
            <a:off x="512763" y="119063"/>
            <a:ext cx="8021637"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r-Cyrl-RS" altLang="en-US" sz="2800" dirty="0">
                <a:latin typeface="+mn-lt"/>
                <a:cs typeface="Times New Roman" panose="02020603050405020304" pitchFamily="18" charset="0"/>
              </a:rPr>
              <a:t>Листови ГК-50 са динамиком рада за период од </a:t>
            </a:r>
            <a:endParaRPr lang="sr-Latn-RS" altLang="en-US" sz="2800" dirty="0" smtClean="0">
              <a:latin typeface="+mn-lt"/>
              <a:cs typeface="Times New Roman" panose="02020603050405020304" pitchFamily="18" charset="0"/>
            </a:endParaRPr>
          </a:p>
          <a:p>
            <a:pPr algn="ctr" eaLnBrk="1" hangingPunct="1">
              <a:spcBef>
                <a:spcPct val="0"/>
              </a:spcBef>
              <a:buFontTx/>
              <a:buNone/>
            </a:pPr>
            <a:r>
              <a:rPr lang="sr-Cyrl-RS" altLang="en-US" sz="2800" dirty="0" smtClean="0">
                <a:latin typeface="+mn-lt"/>
                <a:cs typeface="Times New Roman" panose="02020603050405020304" pitchFamily="18" charset="0"/>
              </a:rPr>
              <a:t>10 </a:t>
            </a:r>
            <a:r>
              <a:rPr lang="sr-Cyrl-RS" altLang="en-US" sz="2800" dirty="0">
                <a:latin typeface="+mn-lt"/>
                <a:cs typeface="Times New Roman" panose="02020603050405020304" pitchFamily="18" charset="0"/>
              </a:rPr>
              <a:t>година </a:t>
            </a:r>
            <a:endParaRPr lang="sr-Cyrl-RS" altLang="en-US" sz="2800" dirty="0">
              <a:latin typeface="+mn-lt"/>
            </a:endParaRPr>
          </a:p>
        </p:txBody>
      </p:sp>
      <p:cxnSp>
        <p:nvCxnSpPr>
          <p:cNvPr id="16655" name="AutoShape 1"/>
          <p:cNvCxnSpPr>
            <a:cxnSpLocks noChangeShapeType="1"/>
          </p:cNvCxnSpPr>
          <p:nvPr/>
        </p:nvCxnSpPr>
        <p:spPr bwMode="auto">
          <a:xfrm>
            <a:off x="512763" y="1143000"/>
            <a:ext cx="2078037" cy="9906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6" name="Rectangle 5"/>
          <p:cNvSpPr/>
          <p:nvPr/>
        </p:nvSpPr>
        <p:spPr>
          <a:xfrm>
            <a:off x="512763" y="1143000"/>
            <a:ext cx="8021637" cy="51816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r-Latn-RS"/>
          </a:p>
        </p:txBody>
      </p:sp>
    </p:spTree>
    <p:extLst>
      <p:ext uri="{BB962C8B-B14F-4D97-AF65-F5344CB8AC3E}">
        <p14:creationId xmlns:p14="http://schemas.microsoft.com/office/powerpoint/2010/main" val="3514029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12763" y="1143000"/>
          <a:ext cx="8024811" cy="3733804"/>
        </p:xfrm>
        <a:graphic>
          <a:graphicData uri="http://schemas.openxmlformats.org/drawingml/2006/table">
            <a:tbl>
              <a:tblPr>
                <a:tableStyleId>{5C22544A-7EE6-4342-B048-85BDC9FD1C3A}</a:tableStyleId>
              </a:tblPr>
              <a:tblGrid>
                <a:gridCol w="2101317">
                  <a:extLst>
                    <a:ext uri="{9D8B030D-6E8A-4147-A177-3AD203B41FA5}">
                      <a16:colId xmlns:a16="http://schemas.microsoft.com/office/drawing/2014/main" val="20000"/>
                    </a:ext>
                  </a:extLst>
                </a:gridCol>
                <a:gridCol w="586320">
                  <a:extLst>
                    <a:ext uri="{9D8B030D-6E8A-4147-A177-3AD203B41FA5}">
                      <a16:colId xmlns:a16="http://schemas.microsoft.com/office/drawing/2014/main" val="20001"/>
                    </a:ext>
                  </a:extLst>
                </a:gridCol>
                <a:gridCol w="4572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475385">
                  <a:extLst>
                    <a:ext uri="{9D8B030D-6E8A-4147-A177-3AD203B41FA5}">
                      <a16:colId xmlns:a16="http://schemas.microsoft.com/office/drawing/2014/main" val="20004"/>
                    </a:ext>
                  </a:extLst>
                </a:gridCol>
                <a:gridCol w="492821">
                  <a:extLst>
                    <a:ext uri="{9D8B030D-6E8A-4147-A177-3AD203B41FA5}">
                      <a16:colId xmlns:a16="http://schemas.microsoft.com/office/drawing/2014/main" val="20005"/>
                    </a:ext>
                  </a:extLst>
                </a:gridCol>
                <a:gridCol w="494428">
                  <a:extLst>
                    <a:ext uri="{9D8B030D-6E8A-4147-A177-3AD203B41FA5}">
                      <a16:colId xmlns:a16="http://schemas.microsoft.com/office/drawing/2014/main" val="20006"/>
                    </a:ext>
                  </a:extLst>
                </a:gridCol>
                <a:gridCol w="492821">
                  <a:extLst>
                    <a:ext uri="{9D8B030D-6E8A-4147-A177-3AD203B41FA5}">
                      <a16:colId xmlns:a16="http://schemas.microsoft.com/office/drawing/2014/main" val="20007"/>
                    </a:ext>
                  </a:extLst>
                </a:gridCol>
                <a:gridCol w="494428">
                  <a:extLst>
                    <a:ext uri="{9D8B030D-6E8A-4147-A177-3AD203B41FA5}">
                      <a16:colId xmlns:a16="http://schemas.microsoft.com/office/drawing/2014/main" val="20008"/>
                    </a:ext>
                  </a:extLst>
                </a:gridCol>
                <a:gridCol w="492821">
                  <a:extLst>
                    <a:ext uri="{9D8B030D-6E8A-4147-A177-3AD203B41FA5}">
                      <a16:colId xmlns:a16="http://schemas.microsoft.com/office/drawing/2014/main" val="20009"/>
                    </a:ext>
                  </a:extLst>
                </a:gridCol>
                <a:gridCol w="494428">
                  <a:extLst>
                    <a:ext uri="{9D8B030D-6E8A-4147-A177-3AD203B41FA5}">
                      <a16:colId xmlns:a16="http://schemas.microsoft.com/office/drawing/2014/main" val="20010"/>
                    </a:ext>
                  </a:extLst>
                </a:gridCol>
                <a:gridCol w="492821">
                  <a:extLst>
                    <a:ext uri="{9D8B030D-6E8A-4147-A177-3AD203B41FA5}">
                      <a16:colId xmlns:a16="http://schemas.microsoft.com/office/drawing/2014/main" val="20011"/>
                    </a:ext>
                  </a:extLst>
                </a:gridCol>
                <a:gridCol w="492821">
                  <a:extLst>
                    <a:ext uri="{9D8B030D-6E8A-4147-A177-3AD203B41FA5}">
                      <a16:colId xmlns:a16="http://schemas.microsoft.com/office/drawing/2014/main" val="20012"/>
                    </a:ext>
                  </a:extLst>
                </a:gridCol>
              </a:tblGrid>
              <a:tr h="1034228">
                <a:tc>
                  <a:txBody>
                    <a:bodyPr/>
                    <a:lstStyle/>
                    <a:p>
                      <a:pPr algn="r">
                        <a:lnSpc>
                          <a:spcPct val="115000"/>
                        </a:lnSpc>
                        <a:spcAft>
                          <a:spcPts val="1000"/>
                        </a:spcAft>
                      </a:pPr>
                      <a:r>
                        <a:rPr lang="sr-Cyrl-RS" sz="1200" noProof="0" dirty="0" smtClean="0">
                          <a:effectLst/>
                        </a:rPr>
                        <a:t>Година </a:t>
                      </a:r>
                      <a:r>
                        <a:rPr lang="sr-Cyrl-RS" sz="1200" u="none" strike="noStrike" noProof="0" dirty="0" smtClean="0">
                          <a:effectLst/>
                        </a:rPr>
                        <a:t>истраживања</a:t>
                      </a:r>
                      <a:endParaRPr lang="sr-Cyrl-RS" sz="1200" noProof="0" dirty="0" smtClean="0">
                        <a:effectLst/>
                      </a:endParaRPr>
                    </a:p>
                    <a:p>
                      <a:pPr algn="l">
                        <a:lnSpc>
                          <a:spcPct val="115000"/>
                        </a:lnSpc>
                        <a:spcAft>
                          <a:spcPts val="1000"/>
                        </a:spcAft>
                      </a:pPr>
                      <a:r>
                        <a:rPr lang="sr-Cyrl-RS" sz="1200" noProof="0" dirty="0" smtClean="0">
                          <a:effectLst/>
                        </a:rPr>
                        <a:t> </a:t>
                      </a:r>
                    </a:p>
                    <a:p>
                      <a:pPr algn="l">
                        <a:lnSpc>
                          <a:spcPct val="115000"/>
                        </a:lnSpc>
                        <a:spcAft>
                          <a:spcPts val="1000"/>
                        </a:spcAft>
                      </a:pPr>
                      <a:r>
                        <a:rPr lang="sr-Cyrl-RS" sz="1200" noProof="0" dirty="0" smtClean="0">
                          <a:effectLst/>
                        </a:rPr>
                        <a:t>  Назив листа</a:t>
                      </a:r>
                      <a:endParaRPr lang="sr-Cyrl-RS"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2014</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2015</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2016</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2017</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2018</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2019</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2020</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2021</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2022</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2023</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2024</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Aft>
                          <a:spcPts val="1000"/>
                        </a:spcAft>
                      </a:pPr>
                      <a:r>
                        <a:rPr lang="en-US" sz="1200" b="1" u="sng" strike="noStrike" dirty="0">
                          <a:solidFill>
                            <a:srgbClr val="C00000"/>
                          </a:solidFill>
                          <a:effectLst/>
                        </a:rPr>
                        <a:t>2025</a:t>
                      </a:r>
                      <a:endParaRPr lang="en-US" sz="1200" b="1" u="sng"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Крушевац 1</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11</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nchor="b"/>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T</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Р</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Шт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В.Градиште 4</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Р</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Шт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0002"/>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Оршава 4</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Р</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Шт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Београд 4</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Р</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Шт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4"/>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Ваљево 1</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Ужице1, Вишеград 2</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6"/>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Крушевац 3</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Т</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7"/>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Куршумлија1</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8"/>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Београд 2</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9"/>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Власотинце 4</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0"/>
                  </a:ext>
                </a:extLst>
              </a:tr>
              <a:tr h="245416">
                <a:tc>
                  <a:txBody>
                    <a:bodyPr/>
                    <a:lstStyle/>
                    <a:p>
                      <a:pPr algn="r">
                        <a:lnSpc>
                          <a:spcPct val="115000"/>
                        </a:lnSpc>
                        <a:spcAft>
                          <a:spcPts val="1000"/>
                        </a:spcAft>
                      </a:pPr>
                      <a:r>
                        <a:rPr lang="sr-Cyrl-RS" sz="1400" noProof="1" smtClean="0">
                          <a:solidFill>
                            <a:schemeClr val="tx1">
                              <a:lumMod val="65000"/>
                              <a:lumOff val="35000"/>
                            </a:schemeClr>
                          </a:solidFill>
                          <a:effectLst/>
                          <a:latin typeface="+mn-lt"/>
                        </a:rPr>
                        <a:t>Крагујевац 4</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 </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tc>
                  <a:txBody>
                    <a:bodyPr/>
                    <a:lstStyle/>
                    <a:p>
                      <a:pPr algn="ctr">
                        <a:lnSpc>
                          <a:spcPct val="115000"/>
                        </a:lnSpc>
                        <a:spcAft>
                          <a:spcPts val="1000"/>
                        </a:spcAft>
                      </a:pPr>
                      <a:r>
                        <a:rPr lang="sr-Cyrl-RS" sz="1400" noProof="1" smtClean="0">
                          <a:solidFill>
                            <a:schemeClr val="tx1">
                              <a:lumMod val="65000"/>
                              <a:lumOff val="35000"/>
                            </a:schemeClr>
                          </a:solidFill>
                          <a:effectLst/>
                          <a:latin typeface="+mn-lt"/>
                        </a:rPr>
                        <a:t>II</a:t>
                      </a:r>
                      <a:endParaRPr lang="sr-Cyrl-RS" sz="1400" noProof="1">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11"/>
                  </a:ext>
                </a:extLst>
              </a:tr>
            </a:tbl>
          </a:graphicData>
        </a:graphic>
      </p:graphicFrame>
      <p:sp>
        <p:nvSpPr>
          <p:cNvPr id="18618" name="Rectangle 2"/>
          <p:cNvSpPr>
            <a:spLocks noChangeArrowheads="1"/>
          </p:cNvSpPr>
          <p:nvPr/>
        </p:nvSpPr>
        <p:spPr bwMode="auto">
          <a:xfrm>
            <a:off x="512763" y="119063"/>
            <a:ext cx="8021637"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sr-Cyrl-RS" altLang="en-US" sz="2800" dirty="0">
                <a:latin typeface="+mn-lt"/>
                <a:cs typeface="Times New Roman" panose="02020603050405020304" pitchFamily="18" charset="0"/>
              </a:rPr>
              <a:t>Листови ГК-50 са динамиком рада за период од </a:t>
            </a:r>
            <a:endParaRPr lang="sr-Latn-RS" altLang="en-US" sz="2800" dirty="0" smtClean="0">
              <a:latin typeface="+mn-lt"/>
              <a:cs typeface="Times New Roman" panose="02020603050405020304" pitchFamily="18" charset="0"/>
            </a:endParaRPr>
          </a:p>
          <a:p>
            <a:pPr algn="ctr" eaLnBrk="1" hangingPunct="1">
              <a:spcBef>
                <a:spcPct val="0"/>
              </a:spcBef>
              <a:buFontTx/>
              <a:buNone/>
            </a:pPr>
            <a:r>
              <a:rPr lang="sr-Cyrl-RS" altLang="en-US" sz="2800" dirty="0" smtClean="0">
                <a:latin typeface="+mn-lt"/>
                <a:cs typeface="Times New Roman" panose="02020603050405020304" pitchFamily="18" charset="0"/>
              </a:rPr>
              <a:t>10 </a:t>
            </a:r>
            <a:r>
              <a:rPr lang="sr-Cyrl-RS" altLang="en-US" sz="2800" dirty="0">
                <a:latin typeface="+mn-lt"/>
                <a:cs typeface="Times New Roman" panose="02020603050405020304" pitchFamily="18" charset="0"/>
              </a:rPr>
              <a:t>година </a:t>
            </a:r>
            <a:endParaRPr lang="sr-Cyrl-RS" altLang="en-US" sz="2800" dirty="0">
              <a:latin typeface="+mn-lt"/>
            </a:endParaRPr>
          </a:p>
        </p:txBody>
      </p:sp>
      <p:cxnSp>
        <p:nvCxnSpPr>
          <p:cNvPr id="18619" name="AutoShape 1"/>
          <p:cNvCxnSpPr>
            <a:cxnSpLocks noChangeShapeType="1"/>
          </p:cNvCxnSpPr>
          <p:nvPr/>
        </p:nvCxnSpPr>
        <p:spPr bwMode="auto">
          <a:xfrm>
            <a:off x="512763" y="1143000"/>
            <a:ext cx="2078037" cy="9906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6" name="Rectangle 5"/>
          <p:cNvSpPr/>
          <p:nvPr/>
        </p:nvSpPr>
        <p:spPr>
          <a:xfrm>
            <a:off x="512763" y="1143000"/>
            <a:ext cx="8021637" cy="37338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r-Latn-RS"/>
          </a:p>
        </p:txBody>
      </p:sp>
      <p:graphicFrame>
        <p:nvGraphicFramePr>
          <p:cNvPr id="7" name="Table 6"/>
          <p:cNvGraphicFramePr>
            <a:graphicFrameLocks noGrp="1"/>
          </p:cNvGraphicFramePr>
          <p:nvPr/>
        </p:nvGraphicFramePr>
        <p:xfrm>
          <a:off x="5910263" y="5029200"/>
          <a:ext cx="2624137" cy="1485900"/>
        </p:xfrm>
        <a:graphic>
          <a:graphicData uri="http://schemas.openxmlformats.org/drawingml/2006/table">
            <a:tbl>
              <a:tblPr firstRow="1" firstCol="1" bandRow="1">
                <a:tableStyleId>{D7AC3CCA-C797-4891-BE02-D94E43425B78}</a:tableStyleId>
              </a:tblPr>
              <a:tblGrid>
                <a:gridCol w="2624137">
                  <a:extLst>
                    <a:ext uri="{9D8B030D-6E8A-4147-A177-3AD203B41FA5}">
                      <a16:colId xmlns:a16="http://schemas.microsoft.com/office/drawing/2014/main" val="20000"/>
                    </a:ext>
                  </a:extLst>
                </a:gridCol>
              </a:tblGrid>
              <a:tr h="304800">
                <a:tc>
                  <a:txBody>
                    <a:bodyPr/>
                    <a:lstStyle/>
                    <a:p>
                      <a:pPr algn="just">
                        <a:spcBef>
                          <a:spcPts val="1200"/>
                        </a:spcBef>
                        <a:spcAft>
                          <a:spcPts val="0"/>
                        </a:spcAft>
                      </a:pPr>
                      <a:r>
                        <a:rPr lang="sr-Cyrl-CS" sz="1400" kern="1600" dirty="0">
                          <a:solidFill>
                            <a:schemeClr val="tx1"/>
                          </a:solidFill>
                          <a:effectLst/>
                        </a:rPr>
                        <a:t>Легенда термина:</a:t>
                      </a:r>
                      <a:endParaRPr lang="en-US" sz="1050" b="1" kern="16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72" marR="68572" marT="0" marB="0" anchor="ctr"/>
                </a:tc>
                <a:extLst>
                  <a:ext uri="{0D108BD9-81ED-4DB2-BD59-A6C34878D82A}">
                    <a16:rowId xmlns:a16="http://schemas.microsoft.com/office/drawing/2014/main" val="10000"/>
                  </a:ext>
                </a:extLst>
              </a:tr>
              <a:tr h="304800">
                <a:tc>
                  <a:txBody>
                    <a:bodyPr/>
                    <a:lstStyle/>
                    <a:p>
                      <a:pPr algn="l">
                        <a:spcBef>
                          <a:spcPts val="1200"/>
                        </a:spcBef>
                        <a:spcAft>
                          <a:spcPts val="0"/>
                        </a:spcAft>
                      </a:pPr>
                      <a:r>
                        <a:rPr lang="en-US" sz="1100" b="0" kern="1600" dirty="0" smtClean="0">
                          <a:solidFill>
                            <a:schemeClr val="tx1"/>
                          </a:solidFill>
                          <a:effectLst/>
                        </a:rPr>
                        <a:t>I,II,III </a:t>
                      </a:r>
                      <a:r>
                        <a:rPr lang="en-US" sz="1100" b="0" kern="1600" dirty="0">
                          <a:solidFill>
                            <a:schemeClr val="tx1"/>
                          </a:solidFill>
                          <a:effectLst/>
                        </a:rPr>
                        <a:t>- </a:t>
                      </a:r>
                      <a:r>
                        <a:rPr lang="sr-Cyrl-RS" sz="1100" b="0" kern="1600" noProof="1" smtClean="0">
                          <a:solidFill>
                            <a:schemeClr val="tx1"/>
                          </a:solidFill>
                          <a:effectLst/>
                        </a:rPr>
                        <a:t>фаза израде листа карте</a:t>
                      </a:r>
                      <a:endParaRPr lang="sr-Cyrl-RS" sz="900" b="0" kern="1600" noProof="1">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72" marR="68572" marT="0" marB="0" anchor="ctr"/>
                </a:tc>
                <a:extLst>
                  <a:ext uri="{0D108BD9-81ED-4DB2-BD59-A6C34878D82A}">
                    <a16:rowId xmlns:a16="http://schemas.microsoft.com/office/drawing/2014/main" val="10001"/>
                  </a:ext>
                </a:extLst>
              </a:tr>
              <a:tr h="292100">
                <a:tc>
                  <a:txBody>
                    <a:bodyPr/>
                    <a:lstStyle/>
                    <a:p>
                      <a:pPr algn="just">
                        <a:spcBef>
                          <a:spcPts val="1200"/>
                        </a:spcBef>
                        <a:spcAft>
                          <a:spcPts val="0"/>
                        </a:spcAft>
                      </a:pPr>
                      <a:r>
                        <a:rPr lang="x-none" sz="1100" b="0" kern="1600" dirty="0" smtClean="0">
                          <a:solidFill>
                            <a:schemeClr val="tx1"/>
                          </a:solidFill>
                          <a:effectLst/>
                        </a:rPr>
                        <a:t>Ш</a:t>
                      </a:r>
                      <a:r>
                        <a:rPr lang="sr-Cyrl-CS" sz="1100" b="0" kern="1600" dirty="0">
                          <a:solidFill>
                            <a:schemeClr val="tx1"/>
                          </a:solidFill>
                          <a:effectLst/>
                        </a:rPr>
                        <a:t>т </a:t>
                      </a:r>
                      <a:r>
                        <a:rPr lang="x-none" sz="1100" b="0" kern="1600" dirty="0">
                          <a:solidFill>
                            <a:schemeClr val="tx1"/>
                          </a:solidFill>
                          <a:effectLst/>
                        </a:rPr>
                        <a:t>- штампање листа карте</a:t>
                      </a:r>
                      <a:endParaRPr lang="en-US" sz="900" b="0" kern="16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72" marR="68572" marT="0" marB="0" anchor="ctr"/>
                </a:tc>
                <a:extLst>
                  <a:ext uri="{0D108BD9-81ED-4DB2-BD59-A6C34878D82A}">
                    <a16:rowId xmlns:a16="http://schemas.microsoft.com/office/drawing/2014/main" val="10002"/>
                  </a:ext>
                </a:extLst>
              </a:tr>
              <a:tr h="292100">
                <a:tc>
                  <a:txBody>
                    <a:bodyPr/>
                    <a:lstStyle/>
                    <a:p>
                      <a:pPr algn="just">
                        <a:spcBef>
                          <a:spcPts val="1200"/>
                        </a:spcBef>
                        <a:spcAft>
                          <a:spcPts val="0"/>
                        </a:spcAft>
                      </a:pPr>
                      <a:r>
                        <a:rPr lang="x-none" sz="1100" b="0" kern="1600" dirty="0" smtClean="0">
                          <a:solidFill>
                            <a:schemeClr val="tx1"/>
                          </a:solidFill>
                          <a:effectLst/>
                        </a:rPr>
                        <a:t>Т </a:t>
                      </a:r>
                      <a:r>
                        <a:rPr lang="x-none" sz="1100" b="0" kern="1600" dirty="0">
                          <a:solidFill>
                            <a:schemeClr val="tx1"/>
                          </a:solidFill>
                          <a:effectLst/>
                        </a:rPr>
                        <a:t>- израда тумача карте</a:t>
                      </a:r>
                      <a:endParaRPr lang="en-US" sz="900" b="0" kern="16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72" marR="68572" marT="0" marB="0" anchor="ctr"/>
                </a:tc>
                <a:extLst>
                  <a:ext uri="{0D108BD9-81ED-4DB2-BD59-A6C34878D82A}">
                    <a16:rowId xmlns:a16="http://schemas.microsoft.com/office/drawing/2014/main" val="10003"/>
                  </a:ext>
                </a:extLst>
              </a:tr>
              <a:tr h="292100">
                <a:tc>
                  <a:txBody>
                    <a:bodyPr/>
                    <a:lstStyle/>
                    <a:p>
                      <a:pPr algn="just">
                        <a:spcBef>
                          <a:spcPts val="1200"/>
                        </a:spcBef>
                        <a:spcAft>
                          <a:spcPts val="0"/>
                        </a:spcAft>
                      </a:pPr>
                      <a:r>
                        <a:rPr lang="sr-Cyrl-RS" sz="1100" b="0" kern="1600" dirty="0" smtClean="0">
                          <a:solidFill>
                            <a:schemeClr val="tx1"/>
                          </a:solidFill>
                          <a:effectLst/>
                        </a:rPr>
                        <a:t>Р </a:t>
                      </a:r>
                      <a:r>
                        <a:rPr lang="sr-Cyrl-RS" sz="1100" b="0" kern="1600" dirty="0">
                          <a:solidFill>
                            <a:schemeClr val="tx1"/>
                          </a:solidFill>
                          <a:effectLst/>
                        </a:rPr>
                        <a:t>- рецензија листа карте</a:t>
                      </a:r>
                      <a:endParaRPr lang="en-US" sz="900" b="0" kern="16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72" marR="68572"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85957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533400"/>
            <a:ext cx="8382000" cy="6096000"/>
          </a:xfrm>
        </p:spPr>
        <p:txBody>
          <a:bodyPr/>
          <a:lstStyle/>
          <a:p>
            <a:pPr eaLnBrk="1" hangingPunct="1">
              <a:defRPr/>
            </a:pPr>
            <a:endParaRPr lang="sr-Cyrl-CS" altLang="en-US" sz="1800" b="1" dirty="0" smtClean="0"/>
          </a:p>
          <a:p>
            <a:pPr algn="just" eaLnBrk="1" hangingPunct="1">
              <a:defRPr/>
            </a:pPr>
            <a:r>
              <a:rPr lang="sr-Cyrl-RS" altLang="en-US" sz="1600" noProof="1" smtClean="0"/>
              <a:t>У 2012.год. Урађен је Стратиграфски кодекс Србије и неопходно је да се још изради Стратиграфски лексикон Србије што подразумева формирање Комисије за адопцију формација.</a:t>
            </a:r>
          </a:p>
          <a:p>
            <a:pPr marL="0" indent="0" algn="just" eaLnBrk="1" hangingPunct="1">
              <a:buFontTx/>
              <a:buNone/>
              <a:defRPr/>
            </a:pPr>
            <a:endParaRPr lang="sr-Cyrl-RS" altLang="en-US" sz="1600" noProof="1" smtClean="0"/>
          </a:p>
          <a:p>
            <a:pPr algn="just" eaLnBrk="1" hangingPunct="1">
              <a:defRPr/>
            </a:pPr>
            <a:r>
              <a:rPr lang="sr-Cyrl-RS" altLang="en-US" sz="1600" noProof="1" smtClean="0"/>
              <a:t>Намена Стратиграфског кодекса је да промовише договор око принципа стратиграфске класификације и примењује прихватљиву стратиграфску терминологију и опште принципе за дефинисање процедуре за установљавање, именовање, публиковање и ревизију стратиграфских јединица, а све у интересу унапређења тачности и прецизности у комуникацији, координацији и разумевању српске геолошке науке, едукације и праксе.</a:t>
            </a:r>
          </a:p>
          <a:p>
            <a:pPr marL="0" indent="0" algn="just" eaLnBrk="1" hangingPunct="1">
              <a:buFontTx/>
              <a:buNone/>
              <a:defRPr/>
            </a:pPr>
            <a:endParaRPr lang="sr-Cyrl-RS" altLang="en-US" sz="1600" noProof="1" smtClean="0"/>
          </a:p>
          <a:p>
            <a:pPr algn="just" eaLnBrk="1" hangingPunct="1">
              <a:defRPr/>
            </a:pPr>
            <a:r>
              <a:rPr lang="sr-Cyrl-RS" altLang="en-US" sz="1600" noProof="1" smtClean="0"/>
              <a:t>Стратиграфски кодекс Србије садржи све стандарде интернационалних стратиграфских стандарда и стратиграфске класификације. </a:t>
            </a:r>
          </a:p>
          <a:p>
            <a:pPr marL="0" indent="0" algn="just" eaLnBrk="1" hangingPunct="1">
              <a:buFontTx/>
              <a:buNone/>
              <a:defRPr/>
            </a:pPr>
            <a:endParaRPr lang="sr-Cyrl-RS" altLang="en-US" sz="1600" noProof="1" smtClean="0"/>
          </a:p>
          <a:p>
            <a:pPr algn="just" eaLnBrk="1" hangingPunct="1">
              <a:defRPr/>
            </a:pPr>
            <a:r>
              <a:rPr lang="sr-Cyrl-RS" altLang="en-US" sz="1600" noProof="1" smtClean="0"/>
              <a:t>Принципи за прављење Стратиграфског кодекса Србије не би био могући без усвајања општих принципа за дефинисање процедуре за установљавање, именовање, публиковање и ревизију стратиграфских јединица који су формулисани у Интернационалном Стратиграфском Водичу.</a:t>
            </a:r>
          </a:p>
        </p:txBody>
      </p:sp>
    </p:spTree>
    <p:extLst>
      <p:ext uri="{BB962C8B-B14F-4D97-AF65-F5344CB8AC3E}">
        <p14:creationId xmlns:p14="http://schemas.microsoft.com/office/powerpoint/2010/main" val="1711460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Стратиграфска класификација са литодемом.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58763"/>
            <a:ext cx="5503863" cy="622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 Box 5"/>
          <p:cNvSpPr txBox="1">
            <a:spLocks noChangeArrowheads="1"/>
          </p:cNvSpPr>
          <p:nvPr/>
        </p:nvSpPr>
        <p:spPr bwMode="auto">
          <a:xfrm>
            <a:off x="4343400" y="258763"/>
            <a:ext cx="4648200" cy="923330"/>
          </a:xfrm>
          <a:prstGeom prst="rect">
            <a:avLst/>
          </a:prstGeom>
          <a:solidFill>
            <a:schemeClr val="bg2">
              <a:lumMod val="90000"/>
            </a:schemeClr>
          </a:solidFill>
          <a:ln>
            <a:noFill/>
          </a:ln>
          <a:effec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0"/>
              </a:spcBef>
              <a:buFontTx/>
              <a:buNone/>
              <a:defRPr/>
            </a:pPr>
            <a:r>
              <a:rPr lang="sr-Cyrl-CS" altLang="en-US" sz="1800" b="1" dirty="0" smtClean="0">
                <a:latin typeface="+mn-lt"/>
              </a:rPr>
              <a:t>Преглед категорија и термина за јединице у стратиграфској класификацији,</a:t>
            </a:r>
          </a:p>
          <a:p>
            <a:pPr algn="r" eaLnBrk="1" hangingPunct="1">
              <a:spcBef>
                <a:spcPct val="0"/>
              </a:spcBef>
              <a:buFontTx/>
              <a:buNone/>
              <a:defRPr/>
            </a:pPr>
            <a:r>
              <a:rPr lang="sr-Cyrl-CS" altLang="en-US" sz="1800" b="1" dirty="0" smtClean="0">
                <a:latin typeface="+mn-lt"/>
              </a:rPr>
              <a:t>(модификовано Салвадор и др., 1994)</a:t>
            </a:r>
            <a:endParaRPr lang="en-US" altLang="en-US" sz="1800" b="1" dirty="0" smtClean="0">
              <a:latin typeface="+mn-lt"/>
            </a:endParaRPr>
          </a:p>
        </p:txBody>
      </p:sp>
    </p:spTree>
    <p:extLst>
      <p:ext uri="{BB962C8B-B14F-4D97-AF65-F5344CB8AC3E}">
        <p14:creationId xmlns:p14="http://schemas.microsoft.com/office/powerpoint/2010/main" val="2850415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228600" y="149225"/>
            <a:ext cx="8763000"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r-Cyrl-CS" altLang="en-US" sz="3600" b="1" dirty="0">
                <a:latin typeface="+mn-lt"/>
              </a:rPr>
              <a:t>ФОРМУЛАР</a:t>
            </a:r>
          </a:p>
          <a:p>
            <a:pPr algn="ctr">
              <a:spcBef>
                <a:spcPct val="0"/>
              </a:spcBef>
              <a:buFontTx/>
              <a:buNone/>
            </a:pPr>
            <a:r>
              <a:rPr lang="sr-Cyrl-CS" altLang="en-US" sz="2400" b="1" dirty="0">
                <a:latin typeface="+mn-lt"/>
              </a:rPr>
              <a:t> </a:t>
            </a:r>
            <a:r>
              <a:rPr lang="sr-Cyrl-CS" altLang="en-US" sz="2000" b="1" dirty="0">
                <a:latin typeface="+mn-lt"/>
              </a:rPr>
              <a:t>ЗА ПРИЈАВЉИВАЊЕ ЛИТОСТРАТИГРАФСКЕ ЈЕДИНИЦЕ</a:t>
            </a:r>
            <a:endParaRPr lang="en-US" altLang="en-US" sz="2000" dirty="0">
              <a:latin typeface="+mn-lt"/>
            </a:endParaRPr>
          </a:p>
          <a:p>
            <a:pPr>
              <a:spcBef>
                <a:spcPct val="0"/>
              </a:spcBef>
              <a:buFontTx/>
              <a:buNone/>
            </a:pPr>
            <a:r>
              <a:rPr lang="sr-Latn-RS" altLang="en-US" sz="1400" b="1" dirty="0"/>
              <a:t> </a:t>
            </a:r>
            <a:endParaRPr lang="en-US" altLang="en-US" sz="1400" dirty="0"/>
          </a:p>
          <a:p>
            <a:pPr>
              <a:spcBef>
                <a:spcPct val="0"/>
              </a:spcBef>
              <a:buFontTx/>
              <a:buNone/>
            </a:pPr>
            <a:r>
              <a:rPr lang="sr-Latn-RS" altLang="en-US" sz="1100" dirty="0"/>
              <a:t>1.</a:t>
            </a:r>
            <a:r>
              <a:rPr lang="sr-Cyrl-RS" altLang="en-US" sz="1100" dirty="0"/>
              <a:t> </a:t>
            </a:r>
            <a:r>
              <a:rPr lang="sr-Cyrl-CS" altLang="en-US" sz="1100" dirty="0">
                <a:latin typeface="+mn-lt"/>
              </a:rPr>
              <a:t>НАЗИВ ЈЕДИНИЦЕ</a:t>
            </a:r>
            <a:r>
              <a:rPr lang="sr-Cyrl-RS" altLang="en-US" sz="1100" dirty="0">
                <a:latin typeface="+mn-lt"/>
              </a:rPr>
              <a:t>, ОЗНАКА (латинична)</a:t>
            </a:r>
            <a:r>
              <a:rPr lang="en-US" altLang="en-US" sz="1100" baseline="30000" dirty="0">
                <a:latin typeface="+mn-lt"/>
              </a:rPr>
              <a:t>1</a:t>
            </a:r>
            <a:r>
              <a:rPr lang="en-US" altLang="en-US" sz="1100" dirty="0">
                <a:latin typeface="+mn-lt"/>
              </a:rPr>
              <a:t>:</a:t>
            </a:r>
          </a:p>
          <a:p>
            <a:pPr>
              <a:spcBef>
                <a:spcPct val="0"/>
              </a:spcBef>
              <a:buFontTx/>
              <a:buNone/>
            </a:pPr>
            <a:r>
              <a:rPr lang="sr-Latn-RS" altLang="en-US" sz="1100" dirty="0">
                <a:latin typeface="+mn-lt"/>
              </a:rPr>
              <a:t>2.</a:t>
            </a:r>
            <a:r>
              <a:rPr lang="sr-Cyrl-RS" altLang="en-US" sz="1100" dirty="0">
                <a:latin typeface="+mn-lt"/>
              </a:rPr>
              <a:t> </a:t>
            </a:r>
            <a:r>
              <a:rPr lang="sr-Cyrl-CS" altLang="en-US" sz="1100" dirty="0">
                <a:latin typeface="+mn-lt"/>
              </a:rPr>
              <a:t>ГЕОГРАФСКА РЕЈОНИЗАЦИЈА</a:t>
            </a:r>
            <a:r>
              <a:rPr lang="en-US" altLang="en-US" sz="1100" baseline="30000" dirty="0">
                <a:latin typeface="+mn-lt"/>
              </a:rPr>
              <a:t>1</a:t>
            </a:r>
            <a:r>
              <a:rPr lang="en-US" altLang="en-US" sz="1100" dirty="0">
                <a:latin typeface="+mn-lt"/>
              </a:rPr>
              <a:t>:</a:t>
            </a:r>
          </a:p>
          <a:p>
            <a:pPr>
              <a:spcBef>
                <a:spcPct val="0"/>
              </a:spcBef>
              <a:buFontTx/>
              <a:buNone/>
            </a:pPr>
            <a:r>
              <a:rPr lang="sr-Latn-RS" altLang="en-US" sz="1100" dirty="0">
                <a:latin typeface="+mn-lt"/>
              </a:rPr>
              <a:t>3.</a:t>
            </a:r>
            <a:r>
              <a:rPr lang="sr-Cyrl-RS" altLang="en-US" sz="1100" dirty="0">
                <a:latin typeface="+mn-lt"/>
              </a:rPr>
              <a:t> </a:t>
            </a:r>
            <a:r>
              <a:rPr lang="sr-Cyrl-CS" altLang="en-US" sz="1100" dirty="0">
                <a:latin typeface="+mn-lt"/>
              </a:rPr>
              <a:t>ГЕОТЕКТОНСКА ЈЕДИНИЦА, ТЕРАН</a:t>
            </a:r>
            <a:r>
              <a:rPr lang="en-US" altLang="en-US" sz="1100" baseline="30000" dirty="0">
                <a:latin typeface="+mn-lt"/>
              </a:rPr>
              <a:t>1</a:t>
            </a:r>
            <a:r>
              <a:rPr lang="en-US" altLang="en-US" sz="1100" dirty="0">
                <a:latin typeface="+mn-lt"/>
              </a:rPr>
              <a:t>:</a:t>
            </a:r>
          </a:p>
          <a:p>
            <a:pPr>
              <a:spcBef>
                <a:spcPct val="0"/>
              </a:spcBef>
              <a:buFontTx/>
              <a:buNone/>
            </a:pPr>
            <a:r>
              <a:rPr lang="sr-Latn-RS" altLang="en-US" sz="1100" dirty="0">
                <a:latin typeface="+mn-lt"/>
              </a:rPr>
              <a:t>4.</a:t>
            </a:r>
            <a:r>
              <a:rPr lang="sr-Cyrl-RS" altLang="en-US" sz="1100" dirty="0">
                <a:latin typeface="+mn-lt"/>
              </a:rPr>
              <a:t> </a:t>
            </a:r>
            <a:r>
              <a:rPr lang="sr-Cyrl-CS" altLang="en-US" sz="1100" dirty="0">
                <a:latin typeface="+mn-lt"/>
              </a:rPr>
              <a:t>СТАТУС ЈЕДИНИЦЕ</a:t>
            </a:r>
            <a:r>
              <a:rPr lang="en-US" altLang="en-US" sz="1100" baseline="30000" dirty="0">
                <a:latin typeface="+mn-lt"/>
              </a:rPr>
              <a:t>1</a:t>
            </a:r>
            <a:r>
              <a:rPr lang="en-US" altLang="en-US" sz="1100" dirty="0">
                <a:latin typeface="+mn-lt"/>
              </a:rPr>
              <a:t>:</a:t>
            </a:r>
          </a:p>
          <a:p>
            <a:pPr>
              <a:spcBef>
                <a:spcPct val="0"/>
              </a:spcBef>
              <a:buFontTx/>
              <a:buNone/>
            </a:pPr>
            <a:r>
              <a:rPr lang="sr-Latn-RS" altLang="en-US" sz="1100" dirty="0">
                <a:latin typeface="+mn-lt"/>
              </a:rPr>
              <a:t>5.</a:t>
            </a:r>
            <a:r>
              <a:rPr lang="sr-Cyrl-RS" altLang="en-US" sz="1100" dirty="0">
                <a:latin typeface="+mn-lt"/>
              </a:rPr>
              <a:t> </a:t>
            </a:r>
            <a:r>
              <a:rPr lang="sr-Cyrl-CS" altLang="en-US" sz="1100" dirty="0">
                <a:latin typeface="+mn-lt"/>
              </a:rPr>
              <a:t>РАНГ</a:t>
            </a:r>
            <a:r>
              <a:rPr lang="en-US" altLang="en-US" sz="1100" baseline="30000" dirty="0">
                <a:latin typeface="+mn-lt"/>
              </a:rPr>
              <a:t>1</a:t>
            </a:r>
            <a:r>
              <a:rPr lang="en-US" altLang="en-US" sz="1100" dirty="0">
                <a:latin typeface="+mn-lt"/>
              </a:rPr>
              <a:t>:</a:t>
            </a:r>
          </a:p>
          <a:p>
            <a:pPr>
              <a:spcBef>
                <a:spcPct val="0"/>
              </a:spcBef>
              <a:buFontTx/>
              <a:buNone/>
            </a:pPr>
            <a:r>
              <a:rPr lang="sr-Latn-RS" altLang="en-US" sz="1100" dirty="0">
                <a:latin typeface="+mn-lt"/>
              </a:rPr>
              <a:t>6.</a:t>
            </a:r>
            <a:r>
              <a:rPr lang="sr-Cyrl-RS" altLang="en-US" sz="1100" dirty="0">
                <a:latin typeface="+mn-lt"/>
              </a:rPr>
              <a:t> </a:t>
            </a:r>
            <a:r>
              <a:rPr lang="sr-Cyrl-CS" altLang="en-US" sz="1100" dirty="0">
                <a:latin typeface="+mn-lt"/>
              </a:rPr>
              <a:t>ПРЕДЛАГАЧ</a:t>
            </a:r>
            <a:r>
              <a:rPr lang="en-US" altLang="en-US" sz="1100" baseline="30000" dirty="0">
                <a:latin typeface="+mn-lt"/>
              </a:rPr>
              <a:t>1</a:t>
            </a:r>
            <a:r>
              <a:rPr lang="en-US" altLang="en-US" sz="1100" dirty="0">
                <a:latin typeface="+mn-lt"/>
              </a:rPr>
              <a:t>:</a:t>
            </a:r>
            <a:r>
              <a:rPr lang="sr-Cyrl-RS" altLang="en-US" sz="1100" dirty="0">
                <a:latin typeface="+mn-lt"/>
              </a:rPr>
              <a:t> </a:t>
            </a:r>
            <a:r>
              <a:rPr lang="sr-Cyrl-CS" altLang="en-US" sz="1100" dirty="0">
                <a:latin typeface="+mn-lt"/>
              </a:rPr>
              <a:t>ДЕФИНИЦИЈА ЛИТОСТРАТИГРАФСКЕ ЈЕДИНИЦЕ</a:t>
            </a:r>
            <a:endParaRPr lang="en-US" altLang="en-US" sz="1100" dirty="0">
              <a:latin typeface="+mn-lt"/>
            </a:endParaRPr>
          </a:p>
          <a:p>
            <a:pPr>
              <a:spcBef>
                <a:spcPct val="0"/>
              </a:spcBef>
              <a:buFontTx/>
              <a:buNone/>
            </a:pPr>
            <a:r>
              <a:rPr lang="sr-Latn-RS" altLang="en-US" sz="1100" dirty="0">
                <a:latin typeface="+mn-lt"/>
              </a:rPr>
              <a:t>7.(10)</a:t>
            </a:r>
            <a:r>
              <a:rPr lang="sr-Cyrl-RS" altLang="en-US" sz="1100" dirty="0">
                <a:latin typeface="+mn-lt"/>
              </a:rPr>
              <a:t> </a:t>
            </a:r>
            <a:r>
              <a:rPr lang="sr-Cyrl-CS" altLang="en-US" sz="1100" dirty="0">
                <a:latin typeface="+mn-lt"/>
              </a:rPr>
              <a:t>ПОРЕКЛО ГЕОГРАФСКОГ ДЕЛА НАЗИВА </a:t>
            </a:r>
            <a:r>
              <a:rPr lang="en-US" altLang="en-US" sz="1100" baseline="30000" dirty="0">
                <a:latin typeface="+mn-lt"/>
              </a:rPr>
              <a:t>1</a:t>
            </a:r>
            <a:r>
              <a:rPr lang="en-US" altLang="en-US" sz="1100" dirty="0">
                <a:latin typeface="+mn-lt"/>
              </a:rPr>
              <a:t>:</a:t>
            </a:r>
          </a:p>
          <a:p>
            <a:pPr>
              <a:spcBef>
                <a:spcPct val="0"/>
              </a:spcBef>
              <a:buFontTx/>
              <a:buNone/>
            </a:pPr>
            <a:r>
              <a:rPr lang="sr-Latn-RS" altLang="en-US" sz="1100" dirty="0">
                <a:latin typeface="+mn-lt"/>
              </a:rPr>
              <a:t>8.(11)</a:t>
            </a:r>
            <a:r>
              <a:rPr lang="sr-Cyrl-RS" altLang="en-US" sz="1100" dirty="0">
                <a:latin typeface="+mn-lt"/>
              </a:rPr>
              <a:t> </a:t>
            </a:r>
            <a:r>
              <a:rPr lang="sr-Cyrl-CS" altLang="en-US" sz="1100" dirty="0">
                <a:latin typeface="+mn-lt"/>
              </a:rPr>
              <a:t>СИНОНИМИ, ИСТОРИЈА ИМЕНА ЈЕДИНИЦЕ</a:t>
            </a:r>
            <a:r>
              <a:rPr lang="ru-RU" altLang="en-US" sz="1100" dirty="0">
                <a:latin typeface="+mn-lt"/>
              </a:rPr>
              <a:t> (</a:t>
            </a:r>
            <a:r>
              <a:rPr lang="sr-Cyrl-CS" altLang="en-US" sz="1100" dirty="0">
                <a:latin typeface="+mn-lt"/>
              </a:rPr>
              <a:t>ако постоји</a:t>
            </a:r>
            <a:r>
              <a:rPr lang="ru-RU" altLang="en-US" sz="1100" dirty="0">
                <a:latin typeface="+mn-lt"/>
              </a:rPr>
              <a:t>) </a:t>
            </a:r>
            <a:r>
              <a:rPr lang="ru-RU" altLang="en-US" sz="1100" baseline="30000" dirty="0">
                <a:latin typeface="+mn-lt"/>
              </a:rPr>
              <a:t>1</a:t>
            </a:r>
            <a:r>
              <a:rPr lang="ru-RU" altLang="en-US" sz="1100" dirty="0">
                <a:latin typeface="+mn-lt"/>
              </a:rPr>
              <a:t>:</a:t>
            </a:r>
            <a:r>
              <a:rPr lang="sr-Cyrl-RS" altLang="en-US" sz="1100" dirty="0">
                <a:latin typeface="+mn-lt"/>
              </a:rPr>
              <a:t> </a:t>
            </a:r>
            <a:r>
              <a:rPr lang="sr-Latn-RS" altLang="en-US" sz="1100" dirty="0">
                <a:latin typeface="+mn-lt"/>
              </a:rPr>
              <a:t>(12)</a:t>
            </a:r>
            <a:r>
              <a:rPr lang="sr-Cyrl-CS" altLang="en-US" sz="1100" dirty="0">
                <a:latin typeface="+mn-lt"/>
              </a:rPr>
              <a:t>КОМПОЗИТНЕ ЈЕДИНИЦЕ </a:t>
            </a:r>
            <a:r>
              <a:rPr lang="en-US" altLang="en-US" sz="1100" baseline="30000" dirty="0">
                <a:latin typeface="+mn-lt"/>
              </a:rPr>
              <a:t>3</a:t>
            </a:r>
            <a:r>
              <a:rPr lang="en-US" altLang="en-US" sz="1100" dirty="0">
                <a:latin typeface="+mn-lt"/>
              </a:rPr>
              <a:t>:</a:t>
            </a:r>
          </a:p>
          <a:p>
            <a:pPr>
              <a:spcBef>
                <a:spcPct val="0"/>
              </a:spcBef>
              <a:buFontTx/>
              <a:buNone/>
            </a:pPr>
            <a:r>
              <a:rPr lang="sr-Latn-RS" altLang="en-US" sz="1100" u="sng" dirty="0">
                <a:latin typeface="+mn-lt"/>
              </a:rPr>
              <a:t>9</a:t>
            </a:r>
            <a:r>
              <a:rPr lang="sr-Latn-RS" altLang="en-US" sz="1100" dirty="0">
                <a:latin typeface="+mn-lt"/>
              </a:rPr>
              <a:t>.(14)</a:t>
            </a:r>
            <a:r>
              <a:rPr lang="sr-Cyrl-CS" altLang="en-US" sz="1100" dirty="0">
                <a:latin typeface="+mn-lt"/>
              </a:rPr>
              <a:t>ТИПСКИ ЛОКАЛИТЕТ, ТИПСКИ ПРОФИЛ – СТРАТОТИП И РАСПРОСТРАЊ</a:t>
            </a:r>
            <a:r>
              <a:rPr lang="sr-Latn-RS" altLang="en-US" sz="1100" dirty="0">
                <a:latin typeface="+mn-lt"/>
              </a:rPr>
              <a:t>E</a:t>
            </a:r>
            <a:r>
              <a:rPr lang="sr-Cyrl-CS" altLang="en-US" sz="1100" dirty="0">
                <a:latin typeface="+mn-lt"/>
              </a:rPr>
              <a:t>ЊЕ</a:t>
            </a:r>
            <a:r>
              <a:rPr lang="ru-RU" altLang="en-US" sz="1100" baseline="30000" dirty="0">
                <a:latin typeface="+mn-lt"/>
              </a:rPr>
              <a:t>2</a:t>
            </a:r>
            <a:r>
              <a:rPr lang="ru-RU" altLang="en-US" sz="1100" dirty="0">
                <a:latin typeface="+mn-lt"/>
              </a:rPr>
              <a:t>:</a:t>
            </a:r>
            <a:endParaRPr lang="en-US" altLang="en-US" sz="1100" dirty="0">
              <a:latin typeface="+mn-lt"/>
            </a:endParaRPr>
          </a:p>
          <a:p>
            <a:pPr>
              <a:spcBef>
                <a:spcPct val="0"/>
              </a:spcBef>
              <a:buFontTx/>
              <a:buNone/>
            </a:pPr>
            <a:r>
              <a:rPr lang="sr-Latn-RS" altLang="en-US" sz="1100" dirty="0">
                <a:latin typeface="+mn-lt"/>
              </a:rPr>
              <a:t>(</a:t>
            </a:r>
            <a:r>
              <a:rPr lang="sr-Latn-RS" altLang="en-US" sz="1100" u="sng" dirty="0">
                <a:latin typeface="+mn-lt"/>
              </a:rPr>
              <a:t>15</a:t>
            </a:r>
            <a:r>
              <a:rPr lang="sr-Latn-RS" altLang="en-US" sz="1100" dirty="0">
                <a:latin typeface="+mn-lt"/>
              </a:rPr>
              <a:t>)</a:t>
            </a:r>
            <a:r>
              <a:rPr lang="sr-Cyrl-CS" altLang="en-US" sz="1100" dirty="0">
                <a:latin typeface="+mn-lt"/>
              </a:rPr>
              <a:t>ЗАШТИЋЕН И ПОВЕРЉИВ ТИПСКИ ЛОКАЛИТЕТ?  </a:t>
            </a:r>
            <a:r>
              <a:rPr lang="en-US" altLang="en-US" sz="1100" baseline="30000" dirty="0">
                <a:latin typeface="+mn-lt"/>
              </a:rPr>
              <a:t>2</a:t>
            </a:r>
            <a:r>
              <a:rPr lang="en-US" altLang="en-US" sz="1100" dirty="0">
                <a:latin typeface="+mn-lt"/>
              </a:rPr>
              <a:t>:</a:t>
            </a:r>
          </a:p>
          <a:p>
            <a:pPr>
              <a:spcBef>
                <a:spcPct val="0"/>
              </a:spcBef>
              <a:buFontTx/>
              <a:buNone/>
            </a:pPr>
            <a:r>
              <a:rPr lang="sr-Latn-RS" altLang="en-US" sz="1100" dirty="0">
                <a:latin typeface="+mn-lt"/>
              </a:rPr>
              <a:t>(</a:t>
            </a:r>
            <a:r>
              <a:rPr lang="sr-Latn-RS" altLang="en-US" sz="1100" u="sng" dirty="0">
                <a:latin typeface="+mn-lt"/>
              </a:rPr>
              <a:t>16</a:t>
            </a:r>
            <a:r>
              <a:rPr lang="sr-Latn-RS" altLang="en-US" sz="1100" dirty="0">
                <a:latin typeface="+mn-lt"/>
              </a:rPr>
              <a:t>)</a:t>
            </a:r>
            <a:r>
              <a:rPr lang="sr-Cyrl-CS" altLang="en-US" sz="1100" dirty="0">
                <a:latin typeface="+mn-lt"/>
              </a:rPr>
              <a:t>ОПИС ТИПСКОГ ЛОКАЛИТЕТА </a:t>
            </a:r>
            <a:r>
              <a:rPr lang="en-US" altLang="en-US" sz="1100" baseline="30000" dirty="0">
                <a:latin typeface="+mn-lt"/>
              </a:rPr>
              <a:t>2</a:t>
            </a:r>
            <a:r>
              <a:rPr lang="en-US" altLang="en-US" sz="1100" dirty="0">
                <a:latin typeface="+mn-lt"/>
              </a:rPr>
              <a:t>:</a:t>
            </a:r>
          </a:p>
          <a:p>
            <a:pPr>
              <a:spcBef>
                <a:spcPct val="0"/>
              </a:spcBef>
              <a:buFontTx/>
              <a:buNone/>
            </a:pPr>
            <a:r>
              <a:rPr lang="sr-Latn-RS" altLang="en-US" sz="1100" u="sng" dirty="0">
                <a:latin typeface="+mn-lt"/>
              </a:rPr>
              <a:t>10</a:t>
            </a:r>
            <a:r>
              <a:rPr lang="sr-Latn-RS" altLang="en-US" sz="1100" dirty="0">
                <a:latin typeface="+mn-lt"/>
              </a:rPr>
              <a:t>.</a:t>
            </a:r>
            <a:r>
              <a:rPr lang="sr-Cyrl-RS" altLang="en-US" sz="1100" dirty="0">
                <a:latin typeface="+mn-lt"/>
              </a:rPr>
              <a:t> </a:t>
            </a:r>
            <a:r>
              <a:rPr lang="sr-Latn-RS" altLang="en-US" sz="1100" dirty="0">
                <a:latin typeface="+mn-lt"/>
              </a:rPr>
              <a:t>(17)</a:t>
            </a:r>
            <a:r>
              <a:rPr lang="sr-Cyrl-CS" altLang="en-US" sz="1100" dirty="0">
                <a:latin typeface="+mn-lt"/>
              </a:rPr>
              <a:t>ЛИТОЛОГИЈА </a:t>
            </a:r>
            <a:r>
              <a:rPr lang="en-US" altLang="en-US" sz="1100" baseline="30000" dirty="0">
                <a:latin typeface="+mn-lt"/>
              </a:rPr>
              <a:t>2</a:t>
            </a:r>
            <a:r>
              <a:rPr lang="en-US" altLang="en-US" sz="1100" dirty="0">
                <a:latin typeface="+mn-lt"/>
              </a:rPr>
              <a:t>:</a:t>
            </a:r>
          </a:p>
          <a:p>
            <a:pPr>
              <a:spcBef>
                <a:spcPct val="0"/>
              </a:spcBef>
              <a:buFontTx/>
              <a:buNone/>
            </a:pPr>
            <a:r>
              <a:rPr lang="sr-Latn-RS" altLang="en-US" sz="1100" u="sng" dirty="0">
                <a:latin typeface="+mn-lt"/>
              </a:rPr>
              <a:t>11</a:t>
            </a:r>
            <a:r>
              <a:rPr lang="sr-Cyrl-CS" altLang="en-US" sz="1100" dirty="0">
                <a:latin typeface="+mn-lt"/>
              </a:rPr>
              <a:t>. </a:t>
            </a:r>
            <a:r>
              <a:rPr lang="sr-Latn-RS" altLang="en-US" sz="1100" dirty="0">
                <a:latin typeface="+mn-lt"/>
              </a:rPr>
              <a:t>(18)</a:t>
            </a:r>
            <a:r>
              <a:rPr lang="sr-Cyrl-CS" altLang="en-US" sz="1100" dirty="0">
                <a:latin typeface="+mn-lt"/>
              </a:rPr>
              <a:t> ДЕБЉИНА </a:t>
            </a:r>
            <a:r>
              <a:rPr lang="en-US" altLang="en-US" sz="1100" baseline="30000" dirty="0">
                <a:latin typeface="+mn-lt"/>
              </a:rPr>
              <a:t>2</a:t>
            </a:r>
            <a:r>
              <a:rPr lang="en-US" altLang="en-US" sz="1100" dirty="0">
                <a:latin typeface="+mn-lt"/>
              </a:rPr>
              <a:t>:</a:t>
            </a:r>
          </a:p>
          <a:p>
            <a:pPr>
              <a:spcBef>
                <a:spcPct val="0"/>
              </a:spcBef>
              <a:buFontTx/>
              <a:buNone/>
            </a:pPr>
            <a:r>
              <a:rPr lang="sr-Latn-RS" altLang="en-US" sz="1100" dirty="0">
                <a:latin typeface="+mn-lt"/>
              </a:rPr>
              <a:t>(</a:t>
            </a:r>
            <a:r>
              <a:rPr lang="sr-Latn-RS" altLang="en-US" sz="1100" u="sng" dirty="0">
                <a:latin typeface="+mn-lt"/>
              </a:rPr>
              <a:t>21</a:t>
            </a:r>
            <a:r>
              <a:rPr lang="sr-Latn-RS" altLang="en-US" sz="1100" dirty="0">
                <a:latin typeface="+mn-lt"/>
              </a:rPr>
              <a:t>)</a:t>
            </a:r>
            <a:r>
              <a:rPr lang="sr-Cyrl-CS" altLang="en-US" sz="1100" dirty="0">
                <a:latin typeface="+mn-lt"/>
              </a:rPr>
              <a:t>КРИТЕРИЈУМИ ЗА МЕЂУСОБНЕ ОДНОСЕ &amp; ГРАНИЦЕ ЈЕДИНИЦА </a:t>
            </a:r>
            <a:r>
              <a:rPr lang="ru-RU" altLang="en-US" sz="1100" baseline="30000" dirty="0">
                <a:latin typeface="+mn-lt"/>
              </a:rPr>
              <a:t>2</a:t>
            </a:r>
            <a:r>
              <a:rPr lang="ru-RU" altLang="en-US" sz="1100" dirty="0">
                <a:latin typeface="+mn-lt"/>
              </a:rPr>
              <a:t>:</a:t>
            </a:r>
            <a:endParaRPr lang="en-US" altLang="en-US" sz="1100" dirty="0">
              <a:latin typeface="+mn-lt"/>
            </a:endParaRPr>
          </a:p>
          <a:p>
            <a:pPr>
              <a:spcBef>
                <a:spcPct val="0"/>
              </a:spcBef>
              <a:buFontTx/>
              <a:buNone/>
            </a:pPr>
            <a:r>
              <a:rPr lang="sr-Latn-RS" altLang="en-US" sz="1100" dirty="0">
                <a:latin typeface="+mn-lt"/>
              </a:rPr>
              <a:t>12.</a:t>
            </a:r>
            <a:r>
              <a:rPr lang="sr-Cyrl-RS" altLang="en-US" sz="1100" dirty="0">
                <a:latin typeface="+mn-lt"/>
              </a:rPr>
              <a:t> </a:t>
            </a:r>
            <a:r>
              <a:rPr lang="sr-Latn-RS" altLang="en-US" sz="1100" dirty="0">
                <a:latin typeface="+mn-lt"/>
              </a:rPr>
              <a:t>(22)</a:t>
            </a:r>
            <a:r>
              <a:rPr lang="sr-Cyrl-CS" altLang="en-US" sz="1100" dirty="0">
                <a:latin typeface="+mn-lt"/>
              </a:rPr>
              <a:t>ПРЕПОЗНАТЉИВИ И ИДЕНТИФИКАЦИОНИ ОБЛИЦИ </a:t>
            </a:r>
            <a:r>
              <a:rPr lang="en-US" altLang="en-US" sz="1100" baseline="30000" dirty="0">
                <a:latin typeface="+mn-lt"/>
              </a:rPr>
              <a:t>1</a:t>
            </a:r>
            <a:endParaRPr lang="en-US" altLang="en-US" sz="1100" dirty="0">
              <a:latin typeface="+mn-lt"/>
            </a:endParaRPr>
          </a:p>
          <a:p>
            <a:pPr>
              <a:spcBef>
                <a:spcPct val="0"/>
              </a:spcBef>
              <a:buFontTx/>
              <a:buNone/>
            </a:pPr>
            <a:r>
              <a:rPr lang="sr-Latn-RS" altLang="en-US" sz="1100" u="sng" dirty="0">
                <a:latin typeface="+mn-lt"/>
              </a:rPr>
              <a:t>13</a:t>
            </a:r>
            <a:r>
              <a:rPr lang="sr-Cyrl-CS" altLang="en-US" sz="1100" dirty="0">
                <a:latin typeface="+mn-lt"/>
              </a:rPr>
              <a:t>. </a:t>
            </a:r>
            <a:r>
              <a:rPr lang="sr-Latn-RS" altLang="en-US" sz="1100" dirty="0">
                <a:latin typeface="+mn-lt"/>
              </a:rPr>
              <a:t>(23)</a:t>
            </a:r>
            <a:r>
              <a:rPr lang="sr-Cyrl-CS" altLang="en-US" sz="1100" dirty="0">
                <a:latin typeface="+mn-lt"/>
              </a:rPr>
              <a:t>СТАРОСТ &amp; ДОКАЗИ </a:t>
            </a:r>
            <a:r>
              <a:rPr lang="en-US" altLang="en-US" sz="1100" baseline="30000" dirty="0">
                <a:latin typeface="+mn-lt"/>
              </a:rPr>
              <a:t>2</a:t>
            </a:r>
            <a:r>
              <a:rPr lang="en-US" altLang="en-US" sz="1100" dirty="0">
                <a:latin typeface="+mn-lt"/>
              </a:rPr>
              <a:t>:</a:t>
            </a:r>
          </a:p>
          <a:p>
            <a:pPr>
              <a:spcBef>
                <a:spcPct val="0"/>
              </a:spcBef>
              <a:buFontTx/>
              <a:buNone/>
            </a:pPr>
            <a:r>
              <a:rPr lang="sr-Latn-RS" altLang="en-US" sz="1100" u="sng" dirty="0">
                <a:latin typeface="+mn-lt"/>
              </a:rPr>
              <a:t>14</a:t>
            </a:r>
            <a:r>
              <a:rPr lang="sr-Latn-RS" altLang="en-US" sz="1100" dirty="0">
                <a:latin typeface="+mn-lt"/>
              </a:rPr>
              <a:t>.</a:t>
            </a:r>
            <a:r>
              <a:rPr lang="sr-Cyrl-RS" altLang="en-US" sz="1100" dirty="0">
                <a:latin typeface="+mn-lt"/>
              </a:rPr>
              <a:t> </a:t>
            </a:r>
            <a:r>
              <a:rPr lang="sr-Latn-RS" altLang="en-US" sz="1100" dirty="0">
                <a:latin typeface="+mn-lt"/>
              </a:rPr>
              <a:t>(24)</a:t>
            </a:r>
            <a:r>
              <a:rPr lang="sr-Cyrl-CS" altLang="en-US" sz="1100" dirty="0">
                <a:latin typeface="+mn-lt"/>
              </a:rPr>
              <a:t>КОРЕЛАЦИЈА СА ДРУГИМ ЈЕДИНИЦАМА </a:t>
            </a:r>
            <a:r>
              <a:rPr lang="en-US" altLang="en-US" sz="1100" baseline="30000" dirty="0">
                <a:latin typeface="+mn-lt"/>
              </a:rPr>
              <a:t>2</a:t>
            </a:r>
            <a:r>
              <a:rPr lang="en-US" altLang="en-US" sz="1100" dirty="0">
                <a:latin typeface="+mn-lt"/>
              </a:rPr>
              <a:t>:</a:t>
            </a:r>
          </a:p>
          <a:p>
            <a:pPr>
              <a:spcBef>
                <a:spcPct val="0"/>
              </a:spcBef>
              <a:buFontTx/>
              <a:buNone/>
            </a:pPr>
            <a:r>
              <a:rPr lang="sr-Latn-RS" altLang="en-US" sz="1100" dirty="0">
                <a:latin typeface="+mn-lt"/>
              </a:rPr>
              <a:t>15.</a:t>
            </a:r>
            <a:r>
              <a:rPr lang="sr-Cyrl-RS" altLang="en-US" sz="1100" dirty="0">
                <a:latin typeface="+mn-lt"/>
              </a:rPr>
              <a:t> </a:t>
            </a:r>
            <a:r>
              <a:rPr lang="sr-Latn-RS" altLang="en-US" sz="1100" dirty="0">
                <a:latin typeface="+mn-lt"/>
              </a:rPr>
              <a:t>(36)</a:t>
            </a:r>
            <a:r>
              <a:rPr lang="sr-Cyrl-CS" altLang="en-US" sz="1100" dirty="0">
                <a:latin typeface="+mn-lt"/>
              </a:rPr>
              <a:t>ЛИТЕРАТУРА </a:t>
            </a:r>
            <a:r>
              <a:rPr lang="en-US" altLang="en-US" sz="1100" baseline="30000" dirty="0">
                <a:latin typeface="+mn-lt"/>
              </a:rPr>
              <a:t>1</a:t>
            </a:r>
            <a:r>
              <a:rPr lang="en-US" altLang="en-US" sz="1100" dirty="0">
                <a:latin typeface="+mn-lt"/>
              </a:rPr>
              <a:t>:</a:t>
            </a:r>
          </a:p>
          <a:p>
            <a:pPr>
              <a:spcBef>
                <a:spcPct val="0"/>
              </a:spcBef>
              <a:buFontTx/>
              <a:buNone/>
            </a:pPr>
            <a:r>
              <a:rPr lang="sr-Cyrl-RS" altLang="en-US" sz="1200" baseline="30000" dirty="0">
                <a:latin typeface="+mn-lt"/>
              </a:rPr>
              <a:t> </a:t>
            </a:r>
            <a:endParaRPr lang="en-US" altLang="en-US" sz="1200" dirty="0">
              <a:latin typeface="+mn-lt"/>
            </a:endParaRPr>
          </a:p>
          <a:p>
            <a:pPr>
              <a:spcBef>
                <a:spcPct val="0"/>
              </a:spcBef>
              <a:buFontTx/>
              <a:buNone/>
            </a:pPr>
            <a:r>
              <a:rPr lang="sr-Cyrl-RS" altLang="en-US" sz="1400" b="1" baseline="30000" dirty="0">
                <a:latin typeface="+mn-lt"/>
              </a:rPr>
              <a:t> </a:t>
            </a:r>
            <a:endParaRPr lang="en-US" altLang="en-US" sz="1400" dirty="0">
              <a:latin typeface="+mn-lt"/>
            </a:endParaRPr>
          </a:p>
          <a:p>
            <a:pPr>
              <a:spcBef>
                <a:spcPct val="0"/>
              </a:spcBef>
              <a:buFontTx/>
              <a:buNone/>
            </a:pPr>
            <a:r>
              <a:rPr lang="sr-Cyrl-CS" altLang="en-US" sz="1400" b="1" baseline="30000" dirty="0">
                <a:latin typeface="+mn-lt"/>
              </a:rPr>
              <a:t>1.</a:t>
            </a:r>
            <a:r>
              <a:rPr lang="sr-Cyrl-CS" altLang="en-US" sz="1400" dirty="0">
                <a:latin typeface="+mn-lt"/>
              </a:rPr>
              <a:t>Обавезно за </a:t>
            </a:r>
            <a:r>
              <a:rPr lang="sr-Cyrl-RS" altLang="en-US" sz="1400" dirty="0">
                <a:latin typeface="+mn-lt"/>
              </a:rPr>
              <a:t>све </a:t>
            </a:r>
            <a:r>
              <a:rPr lang="sr-Cyrl-RS" altLang="en-US" sz="1400" dirty="0" err="1">
                <a:latin typeface="+mn-lt"/>
              </a:rPr>
              <a:t>литостратиграфске</a:t>
            </a:r>
            <a:r>
              <a:rPr lang="sr-Cyrl-RS" altLang="en-US" sz="1400" dirty="0">
                <a:latin typeface="+mn-lt"/>
              </a:rPr>
              <a:t> јединице</a:t>
            </a:r>
          </a:p>
          <a:p>
            <a:pPr>
              <a:spcBef>
                <a:spcPct val="0"/>
              </a:spcBef>
              <a:buFontTx/>
              <a:buNone/>
            </a:pPr>
            <a:r>
              <a:rPr lang="sr-Cyrl-RS" altLang="en-US" sz="1400" b="1" baseline="30000" dirty="0">
                <a:latin typeface="+mn-lt"/>
              </a:rPr>
              <a:t>2.</a:t>
            </a:r>
            <a:r>
              <a:rPr lang="sr-Cyrl-RS" altLang="en-US" sz="1400" dirty="0">
                <a:latin typeface="+mn-lt"/>
              </a:rPr>
              <a:t>Обавезно за формације и чланове</a:t>
            </a:r>
          </a:p>
          <a:p>
            <a:pPr>
              <a:spcBef>
                <a:spcPct val="0"/>
              </a:spcBef>
              <a:buFontTx/>
              <a:buNone/>
            </a:pPr>
            <a:r>
              <a:rPr lang="sr-Cyrl-RS" altLang="en-US" sz="1400" b="1" baseline="30000" dirty="0">
                <a:latin typeface="+mn-lt"/>
              </a:rPr>
              <a:t>3.</a:t>
            </a:r>
            <a:r>
              <a:rPr lang="sr-Cyrl-RS" altLang="en-US" sz="1400" dirty="0">
                <a:latin typeface="+mn-lt"/>
              </a:rPr>
              <a:t>Обавезно за групе, </a:t>
            </a:r>
            <a:r>
              <a:rPr lang="sr-Cyrl-RS" altLang="en-US" sz="1400" dirty="0" err="1">
                <a:latin typeface="+mn-lt"/>
              </a:rPr>
              <a:t>субгрупе</a:t>
            </a:r>
            <a:r>
              <a:rPr lang="sr-Cyrl-RS" altLang="en-US" sz="1400" dirty="0">
                <a:latin typeface="+mn-lt"/>
              </a:rPr>
              <a:t>, </a:t>
            </a:r>
            <a:r>
              <a:rPr lang="sr-Cyrl-RS" altLang="en-US" sz="1400" dirty="0" err="1">
                <a:latin typeface="+mn-lt"/>
              </a:rPr>
              <a:t>супергрупе</a:t>
            </a:r>
            <a:r>
              <a:rPr lang="sr-Cyrl-RS" altLang="en-US" sz="1400" dirty="0">
                <a:latin typeface="+mn-lt"/>
              </a:rPr>
              <a:t>, формације, </a:t>
            </a:r>
            <a:r>
              <a:rPr lang="sr-Cyrl-RS" altLang="en-US" sz="1400" dirty="0" err="1">
                <a:latin typeface="+mn-lt"/>
              </a:rPr>
              <a:t>суперсвите</a:t>
            </a:r>
            <a:r>
              <a:rPr lang="sr-Cyrl-RS" altLang="en-US" sz="1400" dirty="0">
                <a:latin typeface="+mn-lt"/>
              </a:rPr>
              <a:t> и свите који имају именоване јединице као своје делове и имају време дефинисања.</a:t>
            </a:r>
          </a:p>
          <a:p>
            <a:pPr>
              <a:spcBef>
                <a:spcPct val="0"/>
              </a:spcBef>
              <a:buFontTx/>
              <a:buNone/>
            </a:pPr>
            <a:r>
              <a:rPr lang="sr-Cyrl-RS" altLang="en-US" sz="1400" b="1" dirty="0">
                <a:latin typeface="+mn-lt"/>
              </a:rPr>
              <a:t> </a:t>
            </a:r>
            <a:endParaRPr lang="sr-Cyrl-RS" altLang="en-US" sz="1400" dirty="0">
              <a:latin typeface="+mn-lt"/>
            </a:endParaRPr>
          </a:p>
          <a:p>
            <a:pPr>
              <a:spcBef>
                <a:spcPct val="0"/>
              </a:spcBef>
              <a:buFontTx/>
              <a:buNone/>
            </a:pPr>
            <a:r>
              <a:rPr lang="sr-Cyrl-RS" altLang="en-US" sz="1400" b="1" dirty="0">
                <a:latin typeface="+mn-lt"/>
              </a:rPr>
              <a:t>НАПОМОМЕНА:</a:t>
            </a:r>
            <a:r>
              <a:rPr lang="sr-Cyrl-RS" altLang="en-US" sz="1400" dirty="0">
                <a:latin typeface="+mn-lt"/>
              </a:rPr>
              <a:t> </a:t>
            </a:r>
            <a:r>
              <a:rPr lang="sr-Cyrl-RS" altLang="en-US" sz="1400" dirty="0" err="1">
                <a:latin typeface="+mn-lt"/>
              </a:rPr>
              <a:t>Литостратиграфске</a:t>
            </a:r>
            <a:r>
              <a:rPr lang="sr-Cyrl-RS" altLang="en-US" sz="1400" dirty="0">
                <a:latin typeface="+mn-lt"/>
              </a:rPr>
              <a:t> јединице ранга мањег од формације не могу бити установљене уколико нису делови јединице вишег реда.</a:t>
            </a:r>
          </a:p>
          <a:p>
            <a:pPr>
              <a:spcBef>
                <a:spcPct val="0"/>
              </a:spcBef>
              <a:buFontTx/>
              <a:buNone/>
            </a:pPr>
            <a:endParaRPr lang="en-US" altLang="en-US" sz="1400" dirty="0"/>
          </a:p>
        </p:txBody>
      </p:sp>
    </p:spTree>
    <p:extLst>
      <p:ext uri="{BB962C8B-B14F-4D97-AF65-F5344CB8AC3E}">
        <p14:creationId xmlns:p14="http://schemas.microsoft.com/office/powerpoint/2010/main" val="32877122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wipe(down)">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r>
              <a:rPr lang="sr-Cyrl-CS" altLang="en-US" sz="2800" b="1" dirty="0" smtClean="0"/>
              <a:t>РЕЗУЛТАТИ ИЗРАДЕ ГК-50 ПО ФАЗАМА</a:t>
            </a:r>
            <a:endParaRPr lang="en-US" altLang="en-US" sz="2800" b="1" dirty="0" smtClean="0"/>
          </a:p>
        </p:txBody>
      </p:sp>
      <p:sp>
        <p:nvSpPr>
          <p:cNvPr id="20483" name="Rectangle 3"/>
          <p:cNvSpPr>
            <a:spLocks noGrp="1" noChangeArrowheads="1"/>
          </p:cNvSpPr>
          <p:nvPr>
            <p:ph idx="1"/>
          </p:nvPr>
        </p:nvSpPr>
        <p:spPr/>
        <p:txBody>
          <a:bodyPr>
            <a:normAutofit lnSpcReduction="10000"/>
          </a:bodyPr>
          <a:lstStyle/>
          <a:p>
            <a:pPr marL="0" indent="0" eaLnBrk="1" hangingPunct="1">
              <a:buFontTx/>
              <a:buNone/>
              <a:defRPr/>
            </a:pPr>
            <a:r>
              <a:rPr lang="sr-Cyrl-CS" altLang="en-US" sz="1800" b="1" dirty="0" smtClean="0"/>
              <a:t>Штампан</a:t>
            </a:r>
            <a:r>
              <a:rPr lang="sr-Cyrl-RS" altLang="en-US" sz="1800" b="1" dirty="0" smtClean="0"/>
              <a:t>о: </a:t>
            </a:r>
            <a:r>
              <a:rPr lang="sr-Cyrl-RS" altLang="en-US" sz="1800" dirty="0" smtClean="0"/>
              <a:t>два</a:t>
            </a:r>
            <a:r>
              <a:rPr lang="sr-Cyrl-CS" altLang="en-US" sz="1800" dirty="0" smtClean="0"/>
              <a:t> листа (Пријепоље 2</a:t>
            </a:r>
            <a:r>
              <a:rPr lang="sr-Cyrl-RS" altLang="en-US" sz="1800" dirty="0"/>
              <a:t>,</a:t>
            </a:r>
            <a:r>
              <a:rPr lang="sr-Cyrl-CS" altLang="en-US" sz="1800" dirty="0" smtClean="0"/>
              <a:t> Зајечар 1)</a:t>
            </a:r>
          </a:p>
          <a:p>
            <a:pPr eaLnBrk="1" hangingPunct="1">
              <a:defRPr/>
            </a:pPr>
            <a:endParaRPr lang="sr-Cyrl-CS" altLang="en-US" sz="1800" b="1" dirty="0" smtClean="0"/>
          </a:p>
          <a:p>
            <a:pPr marL="0" indent="0" eaLnBrk="1" hangingPunct="1">
              <a:buFontTx/>
              <a:buNone/>
              <a:defRPr/>
            </a:pPr>
            <a:r>
              <a:rPr lang="sr-Cyrl-CS" altLang="en-US" sz="1800" b="1" dirty="0" smtClean="0"/>
              <a:t>Припремљено за штампу, рецензирано: </a:t>
            </a:r>
          </a:p>
          <a:p>
            <a:pPr eaLnBrk="1" hangingPunct="1">
              <a:buFontTx/>
              <a:buAutoNum type="arabicPeriod"/>
              <a:defRPr/>
            </a:pPr>
            <a:r>
              <a:rPr lang="sr-Cyrl-CS" altLang="en-US" sz="1800" dirty="0" smtClean="0"/>
              <a:t>Кладово 3</a:t>
            </a:r>
          </a:p>
          <a:p>
            <a:pPr eaLnBrk="1" hangingPunct="1">
              <a:buFontTx/>
              <a:buAutoNum type="arabicPeriod"/>
              <a:defRPr/>
            </a:pPr>
            <a:r>
              <a:rPr lang="sr-Cyrl-CS" altLang="en-US" sz="1800" dirty="0" smtClean="0"/>
              <a:t>Ужице 4</a:t>
            </a:r>
          </a:p>
          <a:p>
            <a:pPr eaLnBrk="1" hangingPunct="1">
              <a:buFontTx/>
              <a:buAutoNum type="arabicPeriod"/>
              <a:defRPr/>
            </a:pPr>
            <a:r>
              <a:rPr lang="sr-Cyrl-CS" altLang="en-US" sz="1800" dirty="0" smtClean="0"/>
              <a:t>Пријепоље 1</a:t>
            </a:r>
          </a:p>
          <a:p>
            <a:pPr eaLnBrk="1" hangingPunct="1">
              <a:defRPr/>
            </a:pPr>
            <a:endParaRPr lang="sr-Cyrl-CS" altLang="en-US" sz="1800" b="1" dirty="0" smtClean="0"/>
          </a:p>
          <a:p>
            <a:pPr marL="0" indent="0" eaLnBrk="1" hangingPunct="1">
              <a:buFontTx/>
              <a:buNone/>
              <a:defRPr/>
            </a:pPr>
            <a:r>
              <a:rPr lang="sr-Cyrl-CS" altLang="en-US" sz="1800" b="1" dirty="0" smtClean="0"/>
              <a:t>Урађени, спремни за рецензију: </a:t>
            </a:r>
          </a:p>
          <a:p>
            <a:pPr eaLnBrk="1" hangingPunct="1">
              <a:buFontTx/>
              <a:buAutoNum type="arabicPeriod"/>
              <a:defRPr/>
            </a:pPr>
            <a:r>
              <a:rPr lang="sr-Cyrl-CS" altLang="en-US" sz="1800" dirty="0" smtClean="0"/>
              <a:t>Пожаревац 4</a:t>
            </a:r>
          </a:p>
          <a:p>
            <a:pPr eaLnBrk="1" hangingPunct="1">
              <a:buFontTx/>
              <a:buAutoNum type="arabicPeriod"/>
              <a:defRPr/>
            </a:pPr>
            <a:r>
              <a:rPr lang="sr-Cyrl-CS" altLang="en-US" sz="1800" dirty="0" smtClean="0"/>
              <a:t>Ваљево 4</a:t>
            </a:r>
          </a:p>
          <a:p>
            <a:pPr eaLnBrk="1" hangingPunct="1">
              <a:buFontTx/>
              <a:buAutoNum type="arabicPeriod"/>
              <a:defRPr/>
            </a:pPr>
            <a:r>
              <a:rPr lang="sr-Cyrl-CS" altLang="en-US" sz="1800" dirty="0" smtClean="0"/>
              <a:t>Неготин 1 </a:t>
            </a:r>
          </a:p>
          <a:p>
            <a:pPr eaLnBrk="1" hangingPunct="1">
              <a:buFontTx/>
              <a:buAutoNum type="arabicPeriod"/>
              <a:defRPr/>
            </a:pPr>
            <a:r>
              <a:rPr lang="sr-Cyrl-CS" altLang="en-US" sz="1800" dirty="0" smtClean="0"/>
              <a:t>Шабац 4</a:t>
            </a:r>
            <a:endParaRPr lang="en-US" altLang="en-US" sz="1800" dirty="0" smtClean="0"/>
          </a:p>
          <a:p>
            <a:pPr eaLnBrk="1" hangingPunct="1">
              <a:defRPr/>
            </a:pPr>
            <a:endParaRPr lang="en-US" altLang="en-US" sz="1800" dirty="0" smtClean="0"/>
          </a:p>
          <a:p>
            <a:pPr marL="0" indent="0" eaLnBrk="1" hangingPunct="1">
              <a:buFontTx/>
              <a:buNone/>
              <a:defRPr/>
            </a:pPr>
            <a:endParaRPr lang="en-US" altLang="en-US" sz="1800" b="1" dirty="0" smtClean="0"/>
          </a:p>
        </p:txBody>
      </p:sp>
    </p:spTree>
    <p:extLst>
      <p:ext uri="{BB962C8B-B14F-4D97-AF65-F5344CB8AC3E}">
        <p14:creationId xmlns:p14="http://schemas.microsoft.com/office/powerpoint/2010/main" val="3776047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descr="PRIJEPOLJE 1"/>
          <p:cNvPicPr>
            <a:picLocks noChangeAspect="1" noChangeArrowheads="1"/>
          </p:cNvPicPr>
          <p:nvPr/>
        </p:nvPicPr>
        <p:blipFill>
          <a:blip r:embed="rId2"/>
          <a:srcRect/>
          <a:stretch>
            <a:fillRect/>
          </a:stretch>
        </p:blipFill>
        <p:spPr bwMode="auto">
          <a:xfrm>
            <a:off x="1524000" y="152400"/>
            <a:ext cx="6110288" cy="66294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0168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457200" y="228600"/>
            <a:ext cx="8229600" cy="6400800"/>
          </a:xfrm>
        </p:spPr>
        <p:txBody>
          <a:bodyPr/>
          <a:lstStyle/>
          <a:p>
            <a:pPr eaLnBrk="1" hangingPunct="1"/>
            <a:endParaRPr lang="ru-RU" altLang="en-US" sz="1800" b="1" dirty="0" smtClean="0"/>
          </a:p>
          <a:p>
            <a:pPr algn="ctr" eaLnBrk="1" hangingPunct="1">
              <a:buFontTx/>
              <a:buNone/>
            </a:pPr>
            <a:r>
              <a:rPr lang="ru-RU" altLang="en-US" dirty="0" smtClean="0"/>
              <a:t>УВОД</a:t>
            </a:r>
          </a:p>
          <a:p>
            <a:pPr eaLnBrk="1" hangingPunct="1"/>
            <a:endParaRPr lang="ru-RU" altLang="en-US" sz="1800" b="1" dirty="0" smtClean="0"/>
          </a:p>
          <a:p>
            <a:pPr algn="just" eaLnBrk="1" hangingPunct="1"/>
            <a:r>
              <a:rPr lang="ru-RU" altLang="en-US" sz="1600" noProof="1" smtClean="0"/>
              <a:t>Основни значај израде Геолошке карте једне земље се огледа у утврђивању геолошке грађе њене територије са циљем  активирања постојећих природних геолошких ресурса. </a:t>
            </a:r>
          </a:p>
          <a:p>
            <a:pPr algn="just" eaLnBrk="1" hangingPunct="1"/>
            <a:endParaRPr lang="ru-RU" altLang="en-US" sz="1600" noProof="1" smtClean="0"/>
          </a:p>
          <a:p>
            <a:pPr algn="just" eaLnBrk="1" hangingPunct="1"/>
            <a:r>
              <a:rPr lang="ru-RU" altLang="en-US" sz="1600" noProof="1" smtClean="0"/>
              <a:t>Истраживања на изради Геолошке карте Србије 1:50 000 су најкомплекснија и најобимнија геолошка истраживања у Србији и представљају посао од највишег стратешког и привредног значаја. Реализују се као вишегодишњи континуирани пројекат. </a:t>
            </a:r>
          </a:p>
          <a:p>
            <a:pPr algn="just" eaLnBrk="1" hangingPunct="1">
              <a:buFontTx/>
              <a:buNone/>
            </a:pPr>
            <a:endParaRPr lang="ru-RU" altLang="en-US" sz="1600" noProof="1" smtClean="0"/>
          </a:p>
          <a:p>
            <a:pPr algn="just" eaLnBrk="1" hangingPunct="1"/>
            <a:r>
              <a:rPr lang="ru-RU" altLang="en-US" sz="1600" noProof="1" smtClean="0"/>
              <a:t>Израда Геолошке карте Србије 1:50 000 мора да представља надоградњу постојећих података и знања добијених како систематским геолошким истраживањима кроз Основну геолошку карту (ОГК) и Тематску геолошку карту (ТГК), тако и кроз научне и стручне радове, студије, монографије и тезе. </a:t>
            </a:r>
          </a:p>
        </p:txBody>
      </p:sp>
    </p:spTree>
    <p:extLst>
      <p:ext uri="{BB962C8B-B14F-4D97-AF65-F5344CB8AC3E}">
        <p14:creationId xmlns:p14="http://schemas.microsoft.com/office/powerpoint/2010/main" val="35744535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Zajecar1"/>
          <p:cNvPicPr>
            <a:picLocks noChangeAspect="1" noChangeArrowheads="1"/>
          </p:cNvPicPr>
          <p:nvPr/>
        </p:nvPicPr>
        <p:blipFill rotWithShape="1">
          <a:blip r:embed="rId2"/>
          <a:srcRect l="4934" t="2222" r="3973" b="2222"/>
          <a:stretch/>
        </p:blipFill>
        <p:spPr bwMode="auto">
          <a:xfrm>
            <a:off x="1551432" y="228600"/>
            <a:ext cx="5715000" cy="65532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49965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4" descr="UZICE 4"/>
          <p:cNvPicPr>
            <a:picLocks noChangeAspect="1" noChangeArrowheads="1"/>
          </p:cNvPicPr>
          <p:nvPr/>
        </p:nvPicPr>
        <p:blipFill>
          <a:blip r:embed="rId2"/>
          <a:srcRect/>
          <a:stretch>
            <a:fillRect/>
          </a:stretch>
        </p:blipFill>
        <p:spPr bwMode="auto">
          <a:xfrm>
            <a:off x="1752600" y="304800"/>
            <a:ext cx="5867400" cy="64389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09674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4" descr="Kladovo 3 Za Recenziju"/>
          <p:cNvPicPr>
            <a:picLocks noChangeAspect="1" noChangeArrowheads="1"/>
          </p:cNvPicPr>
          <p:nvPr/>
        </p:nvPicPr>
        <p:blipFill rotWithShape="1">
          <a:blip r:embed="rId2"/>
          <a:srcRect l="4348" r="5435"/>
          <a:stretch/>
        </p:blipFill>
        <p:spPr bwMode="auto">
          <a:xfrm>
            <a:off x="1447800" y="228600"/>
            <a:ext cx="6324600" cy="65309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3181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r>
              <a:rPr lang="sr-Cyrl-CS" altLang="en-US" sz="3200" b="1" dirty="0" smtClean="0"/>
              <a:t>ПЛАН ИЗРАДЕ ГК-50 У 20</a:t>
            </a:r>
            <a:r>
              <a:rPr lang="en-GB" altLang="en-US" sz="3200" b="1" dirty="0" smtClean="0"/>
              <a:t>23</a:t>
            </a:r>
            <a:r>
              <a:rPr lang="sr-Cyrl-CS" altLang="en-US" sz="3200" b="1" dirty="0" smtClean="0"/>
              <a:t>. ГОДИНИ</a:t>
            </a:r>
          </a:p>
        </p:txBody>
      </p:sp>
      <p:sp>
        <p:nvSpPr>
          <p:cNvPr id="20483" name="Rectangle 3"/>
          <p:cNvSpPr>
            <a:spLocks noGrp="1" noChangeArrowheads="1"/>
          </p:cNvSpPr>
          <p:nvPr>
            <p:ph idx="1"/>
          </p:nvPr>
        </p:nvSpPr>
        <p:spPr/>
        <p:txBody>
          <a:bodyPr/>
          <a:lstStyle/>
          <a:p>
            <a:pPr eaLnBrk="1" hangingPunct="1">
              <a:defRPr/>
            </a:pPr>
            <a:endParaRPr lang="en-US" altLang="en-US" sz="1800" b="1" dirty="0" smtClean="0"/>
          </a:p>
          <a:p>
            <a:pPr marL="0" indent="0" eaLnBrk="1" hangingPunct="1">
              <a:buFontTx/>
              <a:buNone/>
              <a:defRPr/>
            </a:pPr>
            <a:r>
              <a:rPr lang="sr-Cyrl-CS" altLang="en-US" sz="1800" b="1" dirty="0" smtClean="0"/>
              <a:t>Листови који треба да се припреме за рецензију:</a:t>
            </a:r>
          </a:p>
          <a:p>
            <a:pPr marL="0" indent="0" eaLnBrk="1" hangingPunct="1">
              <a:buFontTx/>
              <a:buNone/>
              <a:defRPr/>
            </a:pPr>
            <a:endParaRPr lang="sr-Cyrl-CS" altLang="en-US" sz="1800" b="1" dirty="0" smtClean="0"/>
          </a:p>
          <a:p>
            <a:pPr eaLnBrk="1" hangingPunct="1">
              <a:buFontTx/>
              <a:buAutoNum type="arabicPeriod"/>
              <a:defRPr/>
            </a:pPr>
            <a:r>
              <a:rPr lang="sr-Cyrl-CS" altLang="en-US" sz="1800" dirty="0" smtClean="0"/>
              <a:t>Зворник 2</a:t>
            </a:r>
          </a:p>
          <a:p>
            <a:pPr eaLnBrk="1" hangingPunct="1">
              <a:buFontTx/>
              <a:buAutoNum type="arabicPeriod"/>
              <a:defRPr/>
            </a:pPr>
            <a:r>
              <a:rPr lang="sr-Cyrl-CS" altLang="en-US" sz="1800" dirty="0" smtClean="0"/>
              <a:t>Пљевља 2</a:t>
            </a:r>
          </a:p>
          <a:p>
            <a:pPr eaLnBrk="1" hangingPunct="1">
              <a:buFontTx/>
              <a:buAutoNum type="arabicPeriod"/>
              <a:defRPr/>
            </a:pPr>
            <a:r>
              <a:rPr lang="sr-Cyrl-CS" altLang="en-US" sz="1800" dirty="0" smtClean="0"/>
              <a:t>Вишеград 4 </a:t>
            </a:r>
          </a:p>
          <a:p>
            <a:pPr eaLnBrk="1" hangingPunct="1">
              <a:buFontTx/>
              <a:buAutoNum type="arabicPeriod"/>
              <a:defRPr/>
            </a:pPr>
            <a:r>
              <a:rPr lang="sr-Cyrl-CS" altLang="en-US" sz="1800" dirty="0" smtClean="0"/>
              <a:t>Алексинац 4</a:t>
            </a:r>
          </a:p>
          <a:p>
            <a:pPr eaLnBrk="1" hangingPunct="1">
              <a:buFontTx/>
              <a:buAutoNum type="arabicPeriod"/>
              <a:defRPr/>
            </a:pPr>
            <a:r>
              <a:rPr lang="sr-Cyrl-CS" altLang="en-US" sz="1800" dirty="0" smtClean="0"/>
              <a:t>Власотинце 3 </a:t>
            </a:r>
          </a:p>
          <a:p>
            <a:pPr eaLnBrk="1" hangingPunct="1">
              <a:buFontTx/>
              <a:buAutoNum type="arabicPeriod"/>
              <a:defRPr/>
            </a:pPr>
            <a:r>
              <a:rPr lang="sr-Cyrl-CS" altLang="en-US" sz="1800" dirty="0" smtClean="0"/>
              <a:t>Жагубица 4</a:t>
            </a:r>
          </a:p>
          <a:p>
            <a:pPr eaLnBrk="1" hangingPunct="1">
              <a:defRPr/>
            </a:pPr>
            <a:endParaRPr lang="en-US" altLang="en-US" sz="1800" b="1" dirty="0" smtClean="0"/>
          </a:p>
        </p:txBody>
      </p:sp>
    </p:spTree>
    <p:extLst>
      <p:ext uri="{BB962C8B-B14F-4D97-AF65-F5344CB8AC3E}">
        <p14:creationId xmlns:p14="http://schemas.microsoft.com/office/powerpoint/2010/main" val="1674205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ctr"/>
            <a:r>
              <a:rPr lang="sr-Cyrl-CS" altLang="en-US" sz="3200" b="1" dirty="0" smtClean="0"/>
              <a:t>ФОРМАЦИОНА АНАЛИЗА</a:t>
            </a:r>
            <a:r>
              <a:rPr lang="en-GB" altLang="en-US" dirty="0" smtClean="0"/>
              <a:t/>
            </a:r>
            <a:br>
              <a:rPr lang="en-GB" altLang="en-US" dirty="0" smtClean="0"/>
            </a:br>
            <a:endParaRPr lang="en-GB" altLang="en-US" dirty="0" smtClean="0"/>
          </a:p>
        </p:txBody>
      </p:sp>
      <p:sp>
        <p:nvSpPr>
          <p:cNvPr id="25603" name="Content Placeholder 2"/>
          <p:cNvSpPr>
            <a:spLocks noGrp="1"/>
          </p:cNvSpPr>
          <p:nvPr>
            <p:ph idx="1"/>
          </p:nvPr>
        </p:nvSpPr>
        <p:spPr>
          <a:xfrm>
            <a:off x="457200" y="1371600"/>
            <a:ext cx="8229600" cy="4800600"/>
          </a:xfrm>
        </p:spPr>
        <p:txBody>
          <a:bodyPr/>
          <a:lstStyle/>
          <a:p>
            <a:pPr algn="just">
              <a:defRPr/>
            </a:pPr>
            <a:r>
              <a:rPr lang="sr-Cyrl-CS" altLang="en-US" sz="1600" dirty="0" smtClean="0"/>
              <a:t>Формациона анализа је низ научних поступака који служе издвајању геолошких формација. Нарочито важан облик ове анализе је формационо картирање.</a:t>
            </a:r>
          </a:p>
          <a:p>
            <a:pPr marL="0" indent="0" algn="just">
              <a:buFontTx/>
              <a:buNone/>
              <a:defRPr/>
            </a:pPr>
            <a:r>
              <a:rPr lang="sr-Cyrl-CS" altLang="en-US" sz="1600" dirty="0" smtClean="0"/>
              <a:t> </a:t>
            </a:r>
            <a:endParaRPr lang="en-GB" altLang="en-US" sz="1600" dirty="0" smtClean="0"/>
          </a:p>
          <a:p>
            <a:pPr algn="just">
              <a:defRPr/>
            </a:pPr>
            <a:r>
              <a:rPr lang="sr-Cyrl-CS" altLang="en-US" sz="1600" dirty="0" smtClean="0"/>
              <a:t>За једне истраживаче формација је реално и природно геолошко тело које на терену треба само идентификовати и издвојити а за друге то није случај. По овим другим приликом издвајања таквих геолошких тела постоји бесконачно много могућности за избор њихових особина и граница. </a:t>
            </a:r>
          </a:p>
          <a:p>
            <a:pPr marL="0" indent="0" algn="just">
              <a:buFontTx/>
              <a:buNone/>
              <a:defRPr/>
            </a:pPr>
            <a:endParaRPr lang="sr-Cyrl-CS" altLang="en-US" sz="1600" dirty="0" smtClean="0"/>
          </a:p>
          <a:p>
            <a:pPr algn="just">
              <a:defRPr/>
            </a:pPr>
            <a:r>
              <a:rPr lang="sr-Cyrl-CS" altLang="en-US" sz="1600" dirty="0" smtClean="0"/>
              <a:t>На основу целокупног светског искуства може се констатовати да данас познајемо :</a:t>
            </a:r>
          </a:p>
          <a:p>
            <a:pPr algn="just">
              <a:defRPr/>
            </a:pPr>
            <a:r>
              <a:rPr lang="sr-Cyrl-CS" altLang="en-US" sz="1600" b="1" dirty="0" smtClean="0"/>
              <a:t>емпиријску, </a:t>
            </a:r>
          </a:p>
          <a:p>
            <a:pPr algn="just">
              <a:defRPr/>
            </a:pPr>
            <a:r>
              <a:rPr lang="sr-Cyrl-CS" altLang="en-US" sz="1600" b="1" dirty="0" smtClean="0"/>
              <a:t>емпиријско-теоријску и </a:t>
            </a:r>
          </a:p>
          <a:p>
            <a:pPr algn="just">
              <a:defRPr/>
            </a:pPr>
            <a:r>
              <a:rPr lang="sr-Cyrl-CS" altLang="en-US" sz="1600" b="1" dirty="0" smtClean="0"/>
              <a:t>теоријску формациону анализу </a:t>
            </a:r>
          </a:p>
          <a:p>
            <a:pPr algn="just">
              <a:defRPr/>
            </a:pPr>
            <a:r>
              <a:rPr lang="sr-Cyrl-CS" altLang="en-US" sz="1600" b="1" dirty="0" smtClean="0"/>
              <a:t>које се заснивају на аналитичким, аналитичко-синтетичким, синтетичко-аналитичким и синтетичким методама проучавања и</a:t>
            </a:r>
          </a:p>
          <a:p>
            <a:pPr algn="just">
              <a:defRPr/>
            </a:pPr>
            <a:r>
              <a:rPr lang="sr-Cyrl-CS" altLang="en-US" sz="1600" b="1" dirty="0" smtClean="0"/>
              <a:t>индуктивним и дедуктивним поступцима.</a:t>
            </a:r>
            <a:endParaRPr lang="en-GB" altLang="en-US" sz="1600" b="1" dirty="0" smtClean="0"/>
          </a:p>
          <a:p>
            <a:pPr algn="just">
              <a:defRPr/>
            </a:pPr>
            <a:endParaRPr lang="sr-Cyrl-CS" altLang="en-US" sz="1800" dirty="0" smtClean="0"/>
          </a:p>
          <a:p>
            <a:pPr algn="just">
              <a:defRPr/>
            </a:pPr>
            <a:endParaRPr lang="en-GB" altLang="en-US" sz="1800" dirty="0" smtClean="0"/>
          </a:p>
        </p:txBody>
      </p:sp>
    </p:spTree>
    <p:extLst>
      <p:ext uri="{BB962C8B-B14F-4D97-AF65-F5344CB8AC3E}">
        <p14:creationId xmlns:p14="http://schemas.microsoft.com/office/powerpoint/2010/main" val="809218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457200" y="304800"/>
            <a:ext cx="8229600" cy="5821363"/>
          </a:xfrm>
        </p:spPr>
        <p:txBody>
          <a:bodyPr/>
          <a:lstStyle/>
          <a:p>
            <a:pPr algn="just">
              <a:defRPr/>
            </a:pPr>
            <a:endParaRPr lang="sr-Cyrl-CS" altLang="en-US" sz="1600" b="1" dirty="0" smtClean="0"/>
          </a:p>
          <a:p>
            <a:pPr algn="just">
              <a:defRPr/>
            </a:pPr>
            <a:r>
              <a:rPr lang="sr-Cyrl-RS" altLang="en-US" sz="1600" b="1" noProof="1" smtClean="0"/>
              <a:t>Емпиријски, односно аналитички </a:t>
            </a:r>
            <a:r>
              <a:rPr lang="sr-Cyrl-RS" altLang="en-US" sz="1600" noProof="1" smtClean="0"/>
              <a:t>прилаз формационој анализи поред америчких стратиграфа и препорука Међународног стратиграфског приручника (ед. Х е д б е р г, 1976), развијен је и у радовима руских геолога: Ша т с к о г (1954,1959, 1960), Хераскова (1952), Кузњецова (1964), Драгунова (1966,1968), Рундквиста (1972) и других, који имају у виду да се формације састоје од парагенезе стена. У овој анализи формације се увек издвајају непосредно на терену кроз поступак који носи карактеристике "формационог картирања".</a:t>
            </a:r>
          </a:p>
          <a:p>
            <a:pPr marL="0" indent="0" algn="just">
              <a:buFontTx/>
              <a:buNone/>
              <a:defRPr/>
            </a:pPr>
            <a:endParaRPr lang="sr-Cyrl-RS" altLang="en-US" sz="1600" noProof="1" smtClean="0"/>
          </a:p>
          <a:p>
            <a:pPr algn="just">
              <a:defRPr/>
            </a:pPr>
            <a:r>
              <a:rPr lang="sr-Cyrl-RS" altLang="en-US" sz="1600" b="1" noProof="1" smtClean="0"/>
              <a:t>Теоријски, односно синтетички </a:t>
            </a:r>
            <a:r>
              <a:rPr lang="sr-Cyrl-RS" altLang="en-US" sz="1600" noProof="1" smtClean="0"/>
              <a:t>прилаз формационом истраживању заступљен је у радовима: Бјелоусова(1954), Хајна (1950,1959,1973, 1980), Страхова (1956), Наивкина(1956), Рухина (1961), Немцовића (1969), Гинзбурга &amp; Родинова (1960), Кена(1968), Кормилицина(1968)и других. Разни генетски прилази формационој анализи, које заступају наведени аутори, подразумевају идентификацију формација на основу унапред израђених генетских схема (тектонских, палеоклиматских, палеогеографских, фацијалних и других) које се заснивају на синтези целокупног претходног искуства и на теоријским моделима.</a:t>
            </a:r>
          </a:p>
          <a:p>
            <a:pPr>
              <a:defRPr/>
            </a:pPr>
            <a:endParaRPr lang="sr-Cyrl-RS" altLang="en-US" sz="1600" noProof="1" smtClean="0"/>
          </a:p>
        </p:txBody>
      </p:sp>
    </p:spTree>
    <p:extLst>
      <p:ext uri="{BB962C8B-B14F-4D97-AF65-F5344CB8AC3E}">
        <p14:creationId xmlns:p14="http://schemas.microsoft.com/office/powerpoint/2010/main" val="42737524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457200" y="381000"/>
            <a:ext cx="8229600" cy="5745163"/>
          </a:xfrm>
        </p:spPr>
        <p:txBody>
          <a:bodyPr/>
          <a:lstStyle/>
          <a:p>
            <a:pPr algn="just">
              <a:defRPr/>
            </a:pPr>
            <a:endParaRPr lang="sr-Latn-RS" altLang="en-US" sz="1800" noProof="1" smtClean="0"/>
          </a:p>
          <a:p>
            <a:pPr algn="just">
              <a:defRPr/>
            </a:pPr>
            <a:r>
              <a:rPr lang="sr-Cyrl-RS" altLang="en-US" sz="1800" noProof="1" smtClean="0"/>
              <a:t>Дуго се постављало озбиљно теоријско питање који је од ова два правца исправнији или бољи, или који од њих има бар неке предности.</a:t>
            </a:r>
          </a:p>
          <a:p>
            <a:pPr algn="just">
              <a:defRPr/>
            </a:pPr>
            <a:r>
              <a:rPr lang="sr-Cyrl-RS" altLang="en-US" sz="1800" noProof="1" smtClean="0"/>
              <a:t>Трећи правац у савременој формационој анализи у суштини је </a:t>
            </a:r>
            <a:r>
              <a:rPr lang="sr-Cyrl-RS" altLang="en-US" sz="1800" b="1" noProof="1" smtClean="0"/>
              <a:t>емпиријско-теоријски</a:t>
            </a:r>
            <a:r>
              <a:rPr lang="sr-Cyrl-RS" altLang="en-US" sz="1800" noProof="1" smtClean="0"/>
              <a:t> и има све особине аналитичко-синтетичког поступка и не би требало сумњати да је он бољи од друга два поступка.</a:t>
            </a:r>
          </a:p>
          <a:p>
            <a:pPr algn="just">
              <a:defRPr/>
            </a:pPr>
            <a:r>
              <a:rPr lang="sr-Cyrl-RS" altLang="en-US" sz="1800" b="1" noProof="1" smtClean="0"/>
              <a:t>Формација</a:t>
            </a:r>
            <a:r>
              <a:rPr lang="sr-Cyrl-RS" altLang="en-US" sz="1800" noProof="1" smtClean="0"/>
              <a:t> се посматра и проучава као један статичан систем, који представља јединствену, аутономну, издвојену макроскопску целину састављену од већег броја елементарних делова, односно стена (К о с и г и н, 1970; И в а н к и н, 1973;Васојевић, 1980.</a:t>
            </a:r>
          </a:p>
          <a:p>
            <a:pPr algn="just">
              <a:defRPr/>
            </a:pPr>
            <a:r>
              <a:rPr lang="sr-Cyrl-RS" altLang="en-US" sz="1800" noProof="1" smtClean="0"/>
              <a:t>Ако се остави по страни питање којим редоследом се изводе, при формационој анализи се подразумевају следећи послови: (1) издвајање и ограничавање, (2) проучавање грађе, односно материјалног састава и структуре, (3) упоређивање с околним и осталим познатим формацијама, (4) одређивање назива, (5) описивање формације, (6) груписање формација и (7) класификација формација. Неки од ових поступака успешно су разрађени у Интернационалном стратиграфском приручнику (1976).</a:t>
            </a:r>
          </a:p>
          <a:p>
            <a:pPr marL="0" indent="0">
              <a:buFontTx/>
              <a:buNone/>
              <a:defRPr/>
            </a:pPr>
            <a:r>
              <a:rPr lang="sr-Cyrl-RS" altLang="en-US" noProof="1" smtClean="0"/>
              <a:t> </a:t>
            </a:r>
          </a:p>
          <a:p>
            <a:pPr algn="just">
              <a:defRPr/>
            </a:pPr>
            <a:endParaRPr lang="en-GB" altLang="en-US" sz="1800" dirty="0" smtClean="0"/>
          </a:p>
        </p:txBody>
      </p:sp>
    </p:spTree>
    <p:extLst>
      <p:ext uri="{BB962C8B-B14F-4D97-AF65-F5344CB8AC3E}">
        <p14:creationId xmlns:p14="http://schemas.microsoft.com/office/powerpoint/2010/main" val="2784760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algn="ctr"/>
            <a:r>
              <a:rPr lang="sr-Cyrl-RS" altLang="en-US" sz="3200" b="1" dirty="0" smtClean="0"/>
              <a:t>ИЗДВАЈАЊЕ ФОРМАЦИЈА</a:t>
            </a:r>
            <a:endParaRPr lang="en-GB" altLang="en-US" sz="3200" b="1" dirty="0" smtClean="0"/>
          </a:p>
        </p:txBody>
      </p:sp>
      <p:sp>
        <p:nvSpPr>
          <p:cNvPr id="28675" name="Content Placeholder 2"/>
          <p:cNvSpPr>
            <a:spLocks noGrp="1"/>
          </p:cNvSpPr>
          <p:nvPr>
            <p:ph idx="1"/>
          </p:nvPr>
        </p:nvSpPr>
        <p:spPr/>
        <p:txBody>
          <a:bodyPr/>
          <a:lstStyle/>
          <a:p>
            <a:pPr algn="just">
              <a:defRPr/>
            </a:pPr>
            <a:r>
              <a:rPr lang="sr-Cyrl-CS" altLang="en-US" sz="1600" dirty="0" smtClean="0"/>
              <a:t>Дедуктивни и индуктивни поступци формационе анализе највише се разликују баш по начину издвајања формација. </a:t>
            </a:r>
          </a:p>
          <a:p>
            <a:pPr marL="0" indent="0" algn="just">
              <a:buFontTx/>
              <a:buNone/>
              <a:defRPr/>
            </a:pPr>
            <a:endParaRPr lang="sr-Cyrl-CS" altLang="en-US" sz="1600" dirty="0" smtClean="0"/>
          </a:p>
          <a:p>
            <a:pPr algn="just">
              <a:defRPr/>
            </a:pPr>
            <a:r>
              <a:rPr lang="sr-Cyrl-CS" altLang="en-US" sz="1600" b="1" dirty="0"/>
              <a:t>И</a:t>
            </a:r>
            <a:r>
              <a:rPr lang="sr-Cyrl-CS" altLang="en-US" sz="1600" b="1" dirty="0" smtClean="0"/>
              <a:t>ндуктиван </a:t>
            </a:r>
            <a:r>
              <a:rPr lang="sr-Cyrl-CS" altLang="en-US" sz="1600" dirty="0" smtClean="0"/>
              <a:t>поступак налаже да се формација издвоји тек на крају свих проучавања, дакле апостериорно. Индуктивна група поступака прво подразумева </a:t>
            </a:r>
            <a:r>
              <a:rPr lang="sr-Cyrl-CS" altLang="en-US" sz="1600" b="1" dirty="0" smtClean="0"/>
              <a:t>емпиријско</a:t>
            </a:r>
            <a:r>
              <a:rPr lang="sr-Cyrl-CS" altLang="en-US" sz="1600" dirty="0" smtClean="0"/>
              <a:t> проучавање свих стена на терену појединачно на изданцима. Затим се тако проучене стене спајају у неке веће заједнице стена да би се, на крају, одредило шта све припада једној конкретној формацији, колики је њен обим и где су њене границе. </a:t>
            </a:r>
          </a:p>
          <a:p>
            <a:pPr marL="0" indent="0" algn="just">
              <a:buFontTx/>
              <a:buNone/>
              <a:defRPr/>
            </a:pPr>
            <a:endParaRPr lang="en-GB" altLang="en-US" sz="1600" dirty="0" smtClean="0"/>
          </a:p>
          <a:p>
            <a:pPr algn="just">
              <a:defRPr/>
            </a:pPr>
            <a:r>
              <a:rPr lang="sr-Cyrl-CS" altLang="en-US" sz="1600" dirty="0" smtClean="0"/>
              <a:t>У оквиру </a:t>
            </a:r>
            <a:r>
              <a:rPr lang="sr-Cyrl-CS" altLang="en-US" sz="1600" b="1" dirty="0" smtClean="0"/>
              <a:t>дедуктивног</a:t>
            </a:r>
            <a:r>
              <a:rPr lang="sr-Cyrl-CS" altLang="en-US" sz="1600" dirty="0" smtClean="0"/>
              <a:t> поступка формација се априорно издваја на самом почетку посла као јединствена целина, како то проистиче из целокупног нашег знања. Полазе од претпоставке да се о формацијама у геолошком искуству већ толико зна да оне за једно подручје могу одмах да буду издвојене на терену или на карти (што је чешћи случај). </a:t>
            </a:r>
          </a:p>
          <a:p>
            <a:pPr>
              <a:defRPr/>
            </a:pPr>
            <a:endParaRPr lang="en-GB" altLang="en-US" sz="1600" dirty="0" smtClean="0"/>
          </a:p>
        </p:txBody>
      </p:sp>
    </p:spTree>
    <p:extLst>
      <p:ext uri="{BB962C8B-B14F-4D97-AF65-F5344CB8AC3E}">
        <p14:creationId xmlns:p14="http://schemas.microsoft.com/office/powerpoint/2010/main" val="1891066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52400"/>
            <a:ext cx="8229600" cy="1143000"/>
          </a:xfrm>
        </p:spPr>
        <p:txBody>
          <a:bodyPr/>
          <a:lstStyle/>
          <a:p>
            <a:pPr algn="ctr"/>
            <a:r>
              <a:rPr lang="sr-Cyrl-RS" altLang="en-US" sz="3200" b="1" dirty="0" smtClean="0"/>
              <a:t>ПРОУЧАВАЊЕ ГРАЂЕ ФОРМАЦИЈЕ</a:t>
            </a:r>
            <a:endParaRPr lang="en-GB" altLang="en-US" sz="3200" b="1" dirty="0" smtClean="0"/>
          </a:p>
        </p:txBody>
      </p:sp>
      <p:sp>
        <p:nvSpPr>
          <p:cNvPr id="33795" name="Content Placeholder 2"/>
          <p:cNvSpPr>
            <a:spLocks noGrp="1"/>
          </p:cNvSpPr>
          <p:nvPr>
            <p:ph idx="1"/>
          </p:nvPr>
        </p:nvSpPr>
        <p:spPr>
          <a:xfrm>
            <a:off x="457200" y="1066800"/>
            <a:ext cx="8229600" cy="5410200"/>
          </a:xfrm>
        </p:spPr>
        <p:txBody>
          <a:bodyPr/>
          <a:lstStyle/>
          <a:p>
            <a:pPr algn="just"/>
            <a:r>
              <a:rPr lang="sr-Cyrl-RS" altLang="en-US" sz="1600" dirty="0" smtClean="0"/>
              <a:t>У склопу испитивања унутрашње грађе формација истичу се три главна подручја: </a:t>
            </a:r>
          </a:p>
          <a:p>
            <a:pPr algn="just">
              <a:buFontTx/>
              <a:buAutoNum type="arabicPeriod"/>
            </a:pPr>
            <a:r>
              <a:rPr lang="sr-Cyrl-RS" altLang="en-US" sz="1600" dirty="0" smtClean="0"/>
              <a:t>студија њиховог материјалног састава, </a:t>
            </a:r>
          </a:p>
          <a:p>
            <a:pPr algn="just">
              <a:buFontTx/>
              <a:buAutoNum type="arabicPeriod"/>
            </a:pPr>
            <a:r>
              <a:rPr lang="sr-Cyrl-RS" altLang="en-US" sz="1600" dirty="0" smtClean="0"/>
              <a:t>утврђивање хоризонталних и вертикалних фацијалних промена</a:t>
            </a:r>
          </a:p>
          <a:p>
            <a:pPr algn="just">
              <a:buFontTx/>
              <a:buAutoNum type="arabicPeriod"/>
            </a:pPr>
            <a:r>
              <a:rPr lang="sr-Cyrl-RS" altLang="en-US" sz="1600" dirty="0" smtClean="0"/>
              <a:t>проучавање структуре (или организације) формација</a:t>
            </a:r>
          </a:p>
          <a:p>
            <a:pPr algn="just">
              <a:buFontTx/>
              <a:buNone/>
            </a:pPr>
            <a:endParaRPr lang="sr-Cyrl-RS" altLang="en-US" sz="1600" dirty="0" smtClean="0"/>
          </a:p>
          <a:p>
            <a:pPr algn="just"/>
            <a:r>
              <a:rPr lang="sr-Cyrl-RS" altLang="en-US" sz="1600" dirty="0" smtClean="0"/>
              <a:t>Материјални састав формације проучава се уобичајеним петрографским методама а када је то неопходно онда и минералошким и хемијским методама.</a:t>
            </a:r>
          </a:p>
          <a:p>
            <a:pPr algn="just">
              <a:buFontTx/>
              <a:buNone/>
            </a:pPr>
            <a:endParaRPr lang="sr-Cyrl-RS" altLang="en-US" sz="1600" dirty="0" smtClean="0"/>
          </a:p>
          <a:p>
            <a:pPr algn="just"/>
            <a:r>
              <a:rPr lang="sr-Cyrl-RS" altLang="en-US" sz="1600" dirty="0" smtClean="0"/>
              <a:t>У оквиру формације, на основу разлика у њеном материјалном саставу, могу да се издвоје њени саставни делови који у литератури носе различите називе: подформација или </a:t>
            </a:r>
            <a:r>
              <a:rPr lang="sr-Cyrl-RS" altLang="en-US" sz="1600" dirty="0" err="1" smtClean="0"/>
              <a:t>субформацја</a:t>
            </a:r>
            <a:r>
              <a:rPr lang="sr-Cyrl-RS" altLang="en-US" sz="1600" dirty="0" smtClean="0"/>
              <a:t> (Горски, 1966; Х а и н, 1973), градација (Х в о р о в а, 1961), члан или фација (Бјелоусов, 1954; Н а и в к и н,1956). У међународним размерама, међутим, највише се користе одељци под називима </a:t>
            </a:r>
            <a:r>
              <a:rPr lang="sr-Cyrl-RS" altLang="en-US" sz="1600" b="1" dirty="0" smtClean="0"/>
              <a:t>члан и слој(еви).</a:t>
            </a:r>
          </a:p>
          <a:p>
            <a:pPr algn="just">
              <a:buFontTx/>
              <a:buNone/>
            </a:pPr>
            <a:endParaRPr lang="sr-Cyrl-RS" altLang="en-US" sz="1600" dirty="0" smtClean="0"/>
          </a:p>
          <a:p>
            <a:pPr algn="just"/>
            <a:r>
              <a:rPr lang="sr-Cyrl-RS" altLang="en-US" sz="1600" dirty="0" smtClean="0"/>
              <a:t>Добро упознавање грађе формације омогућава да се исправно схвате особине њеног унутрашњег интегритета и да се одреде критеријуми по којима се суседне формације међусобно разликују, што је неопходно знати ради њиховог разграничавања</a:t>
            </a:r>
            <a:r>
              <a:rPr lang="sr-Cyrl-CS" altLang="en-US" sz="1600" dirty="0" smtClean="0"/>
              <a:t>.</a:t>
            </a:r>
            <a:endParaRPr lang="en-GB" altLang="en-US" sz="1600" dirty="0" smtClean="0"/>
          </a:p>
          <a:p>
            <a:endParaRPr lang="en-GB" altLang="en-US" sz="1600" dirty="0" smtClean="0"/>
          </a:p>
        </p:txBody>
      </p:sp>
    </p:spTree>
    <p:extLst>
      <p:ext uri="{BB962C8B-B14F-4D97-AF65-F5344CB8AC3E}">
        <p14:creationId xmlns:p14="http://schemas.microsoft.com/office/powerpoint/2010/main" val="3633226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sr-Cyrl-RS" altLang="en-US" sz="2800" b="1" dirty="0" smtClean="0"/>
              <a:t>УПОРЕЂИВАЊЕ СА ОКОЛНИМ И ОСТАЛИМ ПОЗНАТИМ ФОРМАЦИЈАМА</a:t>
            </a:r>
            <a:endParaRPr lang="en-GB" altLang="en-US" sz="2800" b="1" dirty="0" smtClean="0"/>
          </a:p>
        </p:txBody>
      </p:sp>
      <p:sp>
        <p:nvSpPr>
          <p:cNvPr id="30723" name="Content Placeholder 2"/>
          <p:cNvSpPr>
            <a:spLocks noGrp="1"/>
          </p:cNvSpPr>
          <p:nvPr>
            <p:ph idx="1"/>
          </p:nvPr>
        </p:nvSpPr>
        <p:spPr>
          <a:xfrm>
            <a:off x="457200" y="1570038"/>
            <a:ext cx="8229600" cy="4830762"/>
          </a:xfrm>
        </p:spPr>
        <p:txBody>
          <a:bodyPr/>
          <a:lstStyle/>
          <a:p>
            <a:pPr algn="just">
              <a:defRPr/>
            </a:pPr>
            <a:r>
              <a:rPr lang="sr-Cyrl-CS" altLang="en-US" sz="1600" dirty="0" smtClean="0"/>
              <a:t>При издвајању формација на једном терену веома значајан посао је упоређивање већ проучене унутрашње грађе суседних формација. Тај поступак омогућава да се са више поузданости обави њихово разграничавање и утврђивање какве су њихове међусобне везе.</a:t>
            </a:r>
          </a:p>
          <a:p>
            <a:pPr marL="0" indent="0" algn="just">
              <a:buFontTx/>
              <a:buNone/>
              <a:defRPr/>
            </a:pPr>
            <a:endParaRPr lang="en-GB" altLang="en-US" sz="1600" dirty="0" smtClean="0"/>
          </a:p>
          <a:p>
            <a:pPr algn="just">
              <a:defRPr/>
            </a:pPr>
            <a:r>
              <a:rPr lang="sr-Cyrl-CS" altLang="en-US" sz="1600" dirty="0" smtClean="0"/>
              <a:t>С друге стране веома је важно и упоређивање издвојених формација с формацијама које су већ познате у ширем регионалном простору или чак било где у свету. То је неопходно из више разлога али ће овде бити истакнута само два. </a:t>
            </a:r>
          </a:p>
          <a:p>
            <a:pPr marL="0" indent="0" algn="just">
              <a:buFontTx/>
              <a:buNone/>
              <a:defRPr/>
            </a:pPr>
            <a:endParaRPr lang="sr-Cyrl-CS" altLang="en-US" sz="1600" dirty="0" smtClean="0"/>
          </a:p>
          <a:p>
            <a:pPr algn="just">
              <a:defRPr/>
            </a:pPr>
            <a:r>
              <a:rPr lang="sr-Cyrl-CS" altLang="en-US" sz="1600" dirty="0" smtClean="0"/>
              <a:t>Прво, понављање истих или јако сличних формација са различитих места и из разних геолошких епоха представља емпиријски поуздан знак да су та геолошка тела исправно издвојена. </a:t>
            </a:r>
          </a:p>
          <a:p>
            <a:pPr marL="0" indent="0" algn="just">
              <a:buFontTx/>
              <a:buNone/>
              <a:defRPr/>
            </a:pPr>
            <a:endParaRPr lang="sr-Cyrl-CS" altLang="en-US" sz="1600" dirty="0" smtClean="0"/>
          </a:p>
          <a:p>
            <a:pPr algn="just">
              <a:defRPr/>
            </a:pPr>
            <a:r>
              <a:rPr lang="sr-Cyrl-CS" altLang="en-US" sz="1600" dirty="0" smtClean="0"/>
              <a:t>Друго: упоређивањем формација из разних региона и из различитих одељака геолошке историје и њиховим описивањем обогаћује се чињеничка база и за њихова теоријска проучавања (реч је о идентификацији апстрактних формација, систематизацији формација и др.).</a:t>
            </a:r>
            <a:endParaRPr lang="en-GB" altLang="en-US" sz="1600" dirty="0" smtClean="0"/>
          </a:p>
          <a:p>
            <a:pPr>
              <a:defRPr/>
            </a:pPr>
            <a:endParaRPr lang="en-GB" altLang="en-US" dirty="0" smtClean="0"/>
          </a:p>
        </p:txBody>
      </p:sp>
    </p:spTree>
    <p:extLst>
      <p:ext uri="{BB962C8B-B14F-4D97-AF65-F5344CB8AC3E}">
        <p14:creationId xmlns:p14="http://schemas.microsoft.com/office/powerpoint/2010/main" val="2852086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sr-Cyrl-CS" altLang="en-US" sz="2800" b="1" dirty="0" smtClean="0"/>
              <a:t>ХРОНОЛОШКИ ПРИКАЗ </a:t>
            </a:r>
            <a:r>
              <a:rPr lang="sr-Latn-RS" altLang="en-US" sz="2800" b="1" dirty="0" smtClean="0"/>
              <a:t/>
            </a:r>
            <a:br>
              <a:rPr lang="sr-Latn-RS" altLang="en-US" sz="2800" b="1" dirty="0" smtClean="0"/>
            </a:br>
            <a:r>
              <a:rPr lang="sr-Cyrl-CS" altLang="en-US" sz="2800" b="1" dirty="0" smtClean="0"/>
              <a:t>РАЗВОЈА ИЗРАДЕ ГЕОЛОШКЕ КАРТЕ, ГК-50</a:t>
            </a:r>
            <a:endParaRPr lang="en-US" altLang="en-US" sz="2800" b="1" dirty="0" smtClean="0"/>
          </a:p>
        </p:txBody>
      </p:sp>
      <p:sp>
        <p:nvSpPr>
          <p:cNvPr id="5123" name="Rectangle 3"/>
          <p:cNvSpPr>
            <a:spLocks noGrp="1" noChangeArrowheads="1"/>
          </p:cNvSpPr>
          <p:nvPr>
            <p:ph idx="1"/>
          </p:nvPr>
        </p:nvSpPr>
        <p:spPr>
          <a:xfrm>
            <a:off x="457200" y="1600200"/>
            <a:ext cx="8229600" cy="4800600"/>
          </a:xfrm>
        </p:spPr>
        <p:txBody>
          <a:bodyPr/>
          <a:lstStyle/>
          <a:p>
            <a:pPr algn="just" eaLnBrk="1" hangingPunct="1">
              <a:lnSpc>
                <a:spcPct val="80000"/>
              </a:lnSpc>
            </a:pPr>
            <a:endParaRPr lang="sr-Latn-RS" altLang="en-US" sz="1600" dirty="0" smtClean="0"/>
          </a:p>
          <a:p>
            <a:pPr algn="just" eaLnBrk="1" hangingPunct="1">
              <a:lnSpc>
                <a:spcPct val="80000"/>
              </a:lnSpc>
            </a:pPr>
            <a:r>
              <a:rPr lang="sr-Cyrl-RS" altLang="en-US" sz="1600" dirty="0" smtClean="0"/>
              <a:t>Идеја о изради савремене Геолошке карте у Србији у размери 1:50 000 (ГК 50) је прихваћена 1998. године, на састанку српских и црногорских геолога одржаном у Колашину. </a:t>
            </a:r>
          </a:p>
          <a:p>
            <a:pPr algn="just" eaLnBrk="1" hangingPunct="1">
              <a:lnSpc>
                <a:spcPct val="80000"/>
              </a:lnSpc>
            </a:pPr>
            <a:endParaRPr lang="sr-Cyrl-RS" altLang="en-US" sz="1600" dirty="0" smtClean="0"/>
          </a:p>
          <a:p>
            <a:pPr algn="just" eaLnBrk="1" hangingPunct="1">
              <a:lnSpc>
                <a:spcPct val="80000"/>
              </a:lnSpc>
            </a:pPr>
            <a:r>
              <a:rPr lang="sr-Cyrl-RS" altLang="en-US" sz="1600" dirty="0" smtClean="0"/>
              <a:t>Исте године је Савезно министарство за привреду и трговину покренуло реализацију припреме за израду Геолошке карте СР Југославије 1:50 000, да би распадом Државне заједнице Србије и Црне Горе, цео процес израде техничких норматива, за територију Републике Србије преузело њено ресорно министарство.</a:t>
            </a:r>
          </a:p>
          <a:p>
            <a:pPr algn="just" eaLnBrk="1" hangingPunct="1">
              <a:lnSpc>
                <a:spcPct val="80000"/>
              </a:lnSpc>
            </a:pPr>
            <a:endParaRPr lang="sr-Cyrl-RS" altLang="en-US" sz="1600" dirty="0" smtClean="0"/>
          </a:p>
          <a:p>
            <a:pPr algn="just" eaLnBrk="1" hangingPunct="1">
              <a:lnSpc>
                <a:spcPct val="80000"/>
              </a:lnSpc>
            </a:pPr>
            <a:r>
              <a:rPr lang="sr-Cyrl-RS" altLang="en-US" sz="1600" dirty="0" smtClean="0"/>
              <a:t> 2004. год. урађен је нацрт Правилник о изради Геолошке карте Републике Србије 1:50 000 и одговарајући Стандард у који су ушле најбитније одредбе ИСО стандарда и ЈУС-а. </a:t>
            </a:r>
          </a:p>
          <a:p>
            <a:pPr algn="just" eaLnBrk="1" hangingPunct="1">
              <a:lnSpc>
                <a:spcPct val="80000"/>
              </a:lnSpc>
            </a:pPr>
            <a:endParaRPr lang="sr-Cyrl-RS" altLang="en-US" sz="1600" dirty="0" smtClean="0"/>
          </a:p>
          <a:p>
            <a:pPr algn="just" eaLnBrk="1" hangingPunct="1">
              <a:lnSpc>
                <a:spcPct val="80000"/>
              </a:lnSpc>
            </a:pPr>
            <a:r>
              <a:rPr lang="sr-Cyrl-RS" altLang="en-US" sz="1600" dirty="0" smtClean="0"/>
              <a:t>У циљу контроле процеса израде ГК-50 и њеног перманентног подизања на виши ниво, ресорно Министарство је формирало Комисију за Геолошку карту, од најкомпетентнијих стручњака са Универзитета, Завода и из Министарства</a:t>
            </a:r>
            <a:r>
              <a:rPr lang="sr-Cyrl-RS" altLang="en-US" sz="1600" b="1" dirty="0" smtClean="0"/>
              <a:t>. </a:t>
            </a:r>
            <a:endParaRPr lang="sr-Cyrl-RS" altLang="en-US" sz="1600" dirty="0" smtClean="0"/>
          </a:p>
        </p:txBody>
      </p:sp>
    </p:spTree>
    <p:extLst>
      <p:ext uri="{BB962C8B-B14F-4D97-AF65-F5344CB8AC3E}">
        <p14:creationId xmlns:p14="http://schemas.microsoft.com/office/powerpoint/2010/main" val="18593580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76200"/>
            <a:ext cx="8229600" cy="1341438"/>
          </a:xfrm>
        </p:spPr>
        <p:txBody>
          <a:bodyPr/>
          <a:lstStyle/>
          <a:p>
            <a:pPr algn="ctr"/>
            <a:r>
              <a:rPr lang="sr-Cyrl-RS" altLang="en-US" sz="3200" b="1" dirty="0" smtClean="0"/>
              <a:t>НАЗИВИ ФОРМАЦИЈА</a:t>
            </a:r>
            <a:endParaRPr lang="en-GB" altLang="en-US" sz="3200" b="1" dirty="0" smtClean="0"/>
          </a:p>
        </p:txBody>
      </p:sp>
      <p:sp>
        <p:nvSpPr>
          <p:cNvPr id="31747" name="Content Placeholder 2"/>
          <p:cNvSpPr>
            <a:spLocks noGrp="1"/>
          </p:cNvSpPr>
          <p:nvPr>
            <p:ph idx="1"/>
          </p:nvPr>
        </p:nvSpPr>
        <p:spPr>
          <a:xfrm>
            <a:off x="457200" y="1295400"/>
            <a:ext cx="8229600" cy="5410200"/>
          </a:xfrm>
        </p:spPr>
        <p:txBody>
          <a:bodyPr/>
          <a:lstStyle/>
          <a:p>
            <a:pPr algn="just">
              <a:defRPr/>
            </a:pPr>
            <a:r>
              <a:rPr lang="sr-Cyrl-RS" altLang="en-US" sz="1600" dirty="0" smtClean="0"/>
              <a:t>По "Стратиграфском кодексу" (1933, 1961) америчких геолога свака формација добија име које се састоји из два дела: прва реч означава локалност у којој се налази типски профил а друга реч врсту стене од које је претежно изграђена (на пр. Сент Луис кречњаци, Наваро алевролити, итд.). У случајевима када ни једна стена не преовлађује тада се уместо литолошке ознаке као друга реч у називу користи само термин "формација" (на пр. Дринска формација). Ови принципи су прихваћени и даље кроз низ ставова детаљно разрађени у Интернационалном стратиграфском приручнику (</a:t>
            </a:r>
            <a:r>
              <a:rPr lang="sr-Cyrl-RS" altLang="en-US" sz="1600" dirty="0" err="1" smtClean="0"/>
              <a:t>ед</a:t>
            </a:r>
            <a:r>
              <a:rPr lang="sr-Cyrl-RS" altLang="en-US" sz="1600" dirty="0" smtClean="0"/>
              <a:t>. Х е д б е р г, 1976). </a:t>
            </a:r>
          </a:p>
          <a:p>
            <a:pPr marL="0" indent="0" algn="just">
              <a:buFontTx/>
              <a:buNone/>
              <a:defRPr/>
            </a:pPr>
            <a:endParaRPr lang="sr-Cyrl-RS" altLang="en-US" sz="1600" dirty="0" smtClean="0"/>
          </a:p>
          <a:p>
            <a:pPr algn="just">
              <a:defRPr/>
            </a:pPr>
            <a:r>
              <a:rPr lang="sr-Cyrl-RS" altLang="en-US" sz="1600" dirty="0" smtClean="0"/>
              <a:t>Занимљиво је да су сличан предлог направили, али без детаљнијег образложења, и двојица руских геолога (Х е р а с к о в, 1952; и Драгунов, 1968).</a:t>
            </a:r>
          </a:p>
          <a:p>
            <a:pPr marL="0" indent="0" algn="just">
              <a:buFontTx/>
              <a:buNone/>
              <a:defRPr/>
            </a:pPr>
            <a:endParaRPr lang="sr-Cyrl-RS" altLang="en-US" sz="1600" dirty="0" smtClean="0"/>
          </a:p>
          <a:p>
            <a:pPr algn="just">
              <a:defRPr/>
            </a:pPr>
            <a:r>
              <a:rPr lang="sr-Cyrl-RS" altLang="en-US" sz="1600" dirty="0" smtClean="0"/>
              <a:t>У руској литератури формације се другојачије називају. Међу руским истраживачима, знатан број сматра да формацију треба назвати само према главним и/или карактеристичним петрографским члановима од којих је изграђена. Тако су до данас у пракси коришћени називи: тенгена, конгломератско-пешчарска, пешчарска, </a:t>
            </a:r>
            <a:r>
              <a:rPr lang="sr-Cyrl-RS" altLang="en-US" sz="1600" noProof="1" smtClean="0"/>
              <a:t>пешчарско-алевролитска, аргилит ска, песковито-аргилитно-аспидна, флишоидна, моласна.</a:t>
            </a:r>
          </a:p>
        </p:txBody>
      </p:sp>
    </p:spTree>
    <p:extLst>
      <p:ext uri="{BB962C8B-B14F-4D97-AF65-F5344CB8AC3E}">
        <p14:creationId xmlns:p14="http://schemas.microsoft.com/office/powerpoint/2010/main" val="2989879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algn="ctr"/>
            <a:r>
              <a:rPr lang="sr-Cyrl-RS" altLang="en-US" sz="3200" b="1" dirty="0" smtClean="0"/>
              <a:t>ГРУПИСАЊЕ ФОРМАЦИЈА</a:t>
            </a:r>
            <a:endParaRPr lang="en-GB" altLang="en-US" sz="3200" b="1" dirty="0" smtClean="0"/>
          </a:p>
        </p:txBody>
      </p:sp>
      <p:sp>
        <p:nvSpPr>
          <p:cNvPr id="33795" name="Content Placeholder 2"/>
          <p:cNvSpPr>
            <a:spLocks noGrp="1"/>
          </p:cNvSpPr>
          <p:nvPr>
            <p:ph idx="1"/>
          </p:nvPr>
        </p:nvSpPr>
        <p:spPr/>
        <p:txBody>
          <a:bodyPr/>
          <a:lstStyle/>
          <a:p>
            <a:pPr marL="0" indent="0">
              <a:buFontTx/>
              <a:buNone/>
              <a:defRPr/>
            </a:pPr>
            <a:r>
              <a:rPr lang="sr-Cyrl-CS" altLang="en-US" dirty="0" smtClean="0"/>
              <a:t> </a:t>
            </a:r>
            <a:endParaRPr lang="en-GB" altLang="en-US" dirty="0" smtClean="0"/>
          </a:p>
          <a:p>
            <a:pPr algn="just">
              <a:defRPr/>
            </a:pPr>
            <a:r>
              <a:rPr lang="sr-Cyrl-CS" altLang="en-US" sz="1800" dirty="0" smtClean="0"/>
              <a:t>Интернационални стратиграфски приручник (1976) санкционише да формације могу али не морају да се повезују у веће јединице које се називају: </a:t>
            </a:r>
            <a:r>
              <a:rPr lang="sr-Cyrl-CS" altLang="en-US" sz="1800" b="1" dirty="0" smtClean="0"/>
              <a:t>групе.</a:t>
            </a:r>
            <a:r>
              <a:rPr lang="sr-Cyrl-CS" altLang="en-US" sz="1800" dirty="0" smtClean="0"/>
              <a:t> Те јединице добијају такође посебне географске називе и, у суштини, представљају мање или веће формационе низове, што зависи од особина тих формација и схватања аутора.</a:t>
            </a:r>
            <a:endParaRPr lang="en-GB" altLang="en-US" sz="1800" dirty="0" smtClean="0"/>
          </a:p>
          <a:p>
            <a:pPr>
              <a:defRPr/>
            </a:pPr>
            <a:endParaRPr lang="en-GB" altLang="en-US" dirty="0" smtClean="0"/>
          </a:p>
        </p:txBody>
      </p:sp>
    </p:spTree>
    <p:extLst>
      <p:ext uri="{BB962C8B-B14F-4D97-AF65-F5344CB8AC3E}">
        <p14:creationId xmlns:p14="http://schemas.microsoft.com/office/powerpoint/2010/main" val="12912276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lgn="ctr"/>
            <a:r>
              <a:rPr lang="sr-Cyrl-RS" altLang="en-US" sz="2800" b="1" dirty="0" smtClean="0"/>
              <a:t>КЛАСИФИКАЦИЈА ФОРМАЦИЈА</a:t>
            </a:r>
            <a:endParaRPr lang="en-GB" altLang="en-US" sz="2800" b="1" dirty="0" smtClean="0"/>
          </a:p>
        </p:txBody>
      </p:sp>
      <p:sp>
        <p:nvSpPr>
          <p:cNvPr id="33795" name="Content Placeholder 2"/>
          <p:cNvSpPr>
            <a:spLocks noGrp="1"/>
          </p:cNvSpPr>
          <p:nvPr>
            <p:ph idx="1"/>
          </p:nvPr>
        </p:nvSpPr>
        <p:spPr/>
        <p:txBody>
          <a:bodyPr/>
          <a:lstStyle/>
          <a:p>
            <a:pPr algn="just">
              <a:defRPr/>
            </a:pPr>
            <a:r>
              <a:rPr lang="sr-Cyrl-CS" altLang="en-US" sz="1600" dirty="0" smtClean="0"/>
              <a:t>Као и сваки други објекат проучавања формације могу да се класификују према било којој морфолошкој или генетској особини у зависности од схватања аутора и циљева проучавања. У сваком случају формације треба да буду класификоване приликом њиховог испитивања, јер то представља важан извор знања о самим формацијама. То нарочито истиче њихове опште и битне особине и одређује њихове међусобне односе и везе.</a:t>
            </a:r>
          </a:p>
          <a:p>
            <a:pPr marL="0" indent="0" algn="just">
              <a:buFontTx/>
              <a:buNone/>
              <a:defRPr/>
            </a:pPr>
            <a:endParaRPr lang="sr-Cyrl-CS" altLang="en-US" sz="1600" dirty="0" smtClean="0"/>
          </a:p>
          <a:p>
            <a:pPr algn="just">
              <a:defRPr/>
            </a:pPr>
            <a:r>
              <a:rPr lang="sr-Cyrl-CS" altLang="en-US" sz="1600" dirty="0" smtClean="0"/>
              <a:t>Значајно је да све помоћне класификације не могу да замене основну систематику формација употребљиву у глобалним размерама. Таква систематика мора да се заснива на најважнијим особинама формација а то су њихов минерални састав и структура. Овај важан општи принцип истакнут је јако и од стране Б е р г е р а (1968). Таква основна систематика формација још није направљена, што није чудно, јер је то особина свих младих наука</a:t>
            </a:r>
            <a:endParaRPr lang="en-GB" altLang="en-US" sz="1600" dirty="0" smtClean="0"/>
          </a:p>
          <a:p>
            <a:pPr algn="just">
              <a:defRPr/>
            </a:pPr>
            <a:endParaRPr lang="en-GB" altLang="en-US" sz="1600" dirty="0" smtClean="0"/>
          </a:p>
        </p:txBody>
      </p:sp>
    </p:spTree>
    <p:extLst>
      <p:ext uri="{BB962C8B-B14F-4D97-AF65-F5344CB8AC3E}">
        <p14:creationId xmlns:p14="http://schemas.microsoft.com/office/powerpoint/2010/main" val="3023211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628650" y="99950"/>
            <a:ext cx="7886700" cy="1325563"/>
          </a:xfrm>
        </p:spPr>
        <p:txBody>
          <a:bodyPr>
            <a:normAutofit/>
          </a:bodyPr>
          <a:lstStyle/>
          <a:p>
            <a:pPr algn="ctr"/>
            <a:r>
              <a:rPr lang="sr-Cyrl-RS" altLang="en-US" sz="2800" b="1" dirty="0" smtClean="0"/>
              <a:t>ПОЈАМ ФОРМАЦИЈЕ У НАЦРТУ УПУСТВА ЗА ИЗРАДУ ТГК</a:t>
            </a:r>
            <a:endParaRPr lang="en-GB" altLang="en-US" sz="2800" b="1" dirty="0" smtClean="0"/>
          </a:p>
        </p:txBody>
      </p:sp>
      <p:sp>
        <p:nvSpPr>
          <p:cNvPr id="34819" name="Content Placeholder 2"/>
          <p:cNvSpPr>
            <a:spLocks noGrp="1"/>
          </p:cNvSpPr>
          <p:nvPr>
            <p:ph idx="1"/>
          </p:nvPr>
        </p:nvSpPr>
        <p:spPr>
          <a:xfrm>
            <a:off x="457200" y="1143000"/>
            <a:ext cx="8382000" cy="5181600"/>
          </a:xfrm>
        </p:spPr>
        <p:txBody>
          <a:bodyPr/>
          <a:lstStyle/>
          <a:p>
            <a:pPr algn="just">
              <a:defRPr/>
            </a:pPr>
            <a:r>
              <a:rPr lang="sr-Cyrl-RS" altLang="en-US" sz="1600" dirty="0" smtClean="0"/>
              <a:t>У 20. веку се конфузија са употребом овог термина проширује само сталним развијањем концепције његовог садржаја у совјетској и англо- </a:t>
            </a:r>
            <a:r>
              <a:rPr lang="sr-Cyrl-RS" altLang="en-US" sz="1600" dirty="0" err="1" smtClean="0"/>
              <a:t>саксонској</a:t>
            </a:r>
            <a:r>
              <a:rPr lang="sr-Cyrl-RS" altLang="en-US" sz="1600" dirty="0" smtClean="0"/>
              <a:t> (углавном америчкој) школи; термини »формација« и »фација« добијају у то време често чак и синонимски карактер.</a:t>
            </a:r>
          </a:p>
          <a:p>
            <a:pPr marL="0" indent="0" algn="just">
              <a:buFontTx/>
              <a:buNone/>
              <a:defRPr/>
            </a:pPr>
            <a:endParaRPr lang="sr-Cyrl-RS" altLang="en-US" sz="1600" dirty="0" smtClean="0"/>
          </a:p>
          <a:p>
            <a:pPr algn="just">
              <a:defRPr/>
            </a:pPr>
            <a:r>
              <a:rPr lang="sr-Cyrl-RS" altLang="en-US" sz="1600" dirty="0" smtClean="0"/>
              <a:t>У основи, Интернационални стратиграфски водич заузима стриктно појавни, аналитички (рекло би се »парагенетски« у совјетској терминоло- </a:t>
            </a:r>
            <a:r>
              <a:rPr lang="sr-Cyrl-RS" altLang="en-US" sz="1600" dirty="0" err="1" smtClean="0"/>
              <a:t>гији</a:t>
            </a:r>
            <a:r>
              <a:rPr lang="sr-Cyrl-RS" altLang="en-US" sz="1600" dirty="0" smtClean="0"/>
              <a:t>) став према »литостратиграфским« јединицама, од којих је формација најважнија и основна. </a:t>
            </a:r>
          </a:p>
          <a:p>
            <a:pPr algn="just">
              <a:defRPr/>
            </a:pPr>
            <a:endParaRPr lang="sr-Cyrl-RS" altLang="en-US" sz="1600" dirty="0" smtClean="0"/>
          </a:p>
          <a:p>
            <a:pPr algn="just">
              <a:defRPr/>
            </a:pPr>
            <a:r>
              <a:rPr lang="sr-Cyrl-RS" altLang="en-US" sz="1600" dirty="0" smtClean="0"/>
              <a:t>На стр. 31, Интернационални стратиграфски водич каже:</a:t>
            </a:r>
          </a:p>
          <a:p>
            <a:pPr marL="0" indent="0" algn="just">
              <a:buFontTx/>
              <a:buNone/>
              <a:defRPr/>
            </a:pPr>
            <a:r>
              <a:rPr lang="sr-Cyrl-RS" altLang="en-US" sz="1600" dirty="0" smtClean="0"/>
              <a:t>»</a:t>
            </a:r>
            <a:r>
              <a:rPr lang="sr-Cyrl-RS" altLang="en-US" sz="1600" i="1" dirty="0" smtClean="0"/>
              <a:t>Литостратиграфске јединице су тела стенских слојева обједињена тиме што се састоје претежно од једног литолошког типа или од комбинације литолошких типова, или по томе што поседује друга упадљива и заједничка литолошка својства« ... и даље: »Литостратиграфске јединице се препознају и дефинишу према видљивим физичким својствима а не према дедукованој геолошкој историји и начину постанка« ... »Само основна литолошка својства, која се могу јасно распознавати на терену, могу служити као основа за литолошке јединице«.</a:t>
            </a:r>
          </a:p>
          <a:p>
            <a:pPr algn="just">
              <a:defRPr/>
            </a:pPr>
            <a:endParaRPr lang="en-GB" altLang="en-US" sz="1600" dirty="0" smtClean="0"/>
          </a:p>
        </p:txBody>
      </p:sp>
    </p:spTree>
    <p:extLst>
      <p:ext uri="{BB962C8B-B14F-4D97-AF65-F5344CB8AC3E}">
        <p14:creationId xmlns:p14="http://schemas.microsoft.com/office/powerpoint/2010/main" val="1720206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algn="ctr"/>
            <a:r>
              <a:rPr lang="sr-Cyrl-RS" altLang="en-US" sz="3200" b="1" dirty="0" smtClean="0"/>
              <a:t>ДЕФИНИЦИЈА СТРАТИГРАФИЈЕ</a:t>
            </a:r>
            <a:endParaRPr lang="en-GB" altLang="en-US" sz="3200" b="1" dirty="0" smtClean="0"/>
          </a:p>
        </p:txBody>
      </p:sp>
      <p:sp>
        <p:nvSpPr>
          <p:cNvPr id="39939" name="Content Placeholder 2"/>
          <p:cNvSpPr>
            <a:spLocks noGrp="1"/>
          </p:cNvSpPr>
          <p:nvPr>
            <p:ph idx="1"/>
          </p:nvPr>
        </p:nvSpPr>
        <p:spPr/>
        <p:txBody>
          <a:bodyPr/>
          <a:lstStyle/>
          <a:p>
            <a:pPr algn="just"/>
            <a:r>
              <a:rPr lang="sr-Cyrl-CS" altLang="sr-Latn-RS" sz="1800" dirty="0" err="1" smtClean="0"/>
              <a:t>Стратиграфија</a:t>
            </a:r>
            <a:r>
              <a:rPr lang="sr-Cyrl-CS" altLang="sr-Latn-RS" sz="1800" dirty="0" smtClean="0"/>
              <a:t> је дисциплина која се бави описом стенских тела и њиховим распоредом у простору са сврхом тумачења редоследа и времена њиховог настанка, тј. бави се реконструкцијом следа догађаја и еволуцијом околине кроз геолошку прошлост. </a:t>
            </a:r>
          </a:p>
          <a:p>
            <a:pPr algn="just"/>
            <a:endParaRPr lang="sr-Cyrl-CS" altLang="sr-Latn-RS" sz="1800" dirty="0" smtClean="0"/>
          </a:p>
          <a:p>
            <a:pPr algn="just"/>
            <a:r>
              <a:rPr lang="sr-Cyrl-CS" altLang="sr-Latn-RS" sz="1800" dirty="0" err="1" smtClean="0"/>
              <a:t>Стратиграфија</a:t>
            </a:r>
            <a:r>
              <a:rPr lang="sr-Cyrl-CS" altLang="sr-Latn-RS" sz="1800" dirty="0" smtClean="0"/>
              <a:t> игра важну улогу код израде геолошких карата јер се путем ње јасно </a:t>
            </a:r>
            <a:r>
              <a:rPr lang="sr-Cyrl-CS" altLang="sr-Latn-RS" sz="1800" dirty="0" err="1" smtClean="0"/>
              <a:t>дефинешу</a:t>
            </a:r>
            <a:r>
              <a:rPr lang="sr-Cyrl-CS" altLang="sr-Latn-RS" sz="1800" dirty="0" smtClean="0"/>
              <a:t> </a:t>
            </a:r>
            <a:r>
              <a:rPr lang="sr-Cyrl-CS" altLang="sr-Latn-RS" sz="1800" dirty="0" err="1" smtClean="0"/>
              <a:t>стенске</a:t>
            </a:r>
            <a:r>
              <a:rPr lang="sr-Cyrl-CS" altLang="sr-Latn-RS" sz="1800" dirty="0" smtClean="0"/>
              <a:t> јединице на темељу заданих својстава и то на начин да их је могуће јасно издвојити и </a:t>
            </a:r>
            <a:r>
              <a:rPr lang="sr-Cyrl-CS" altLang="sr-Latn-RS" sz="1800" dirty="0" err="1" smtClean="0"/>
              <a:t>искартирати</a:t>
            </a:r>
            <a:r>
              <a:rPr lang="sr-Cyrl-CS" altLang="sr-Latn-RS" sz="1800" dirty="0" smtClean="0"/>
              <a:t> на терену.</a:t>
            </a:r>
            <a:endParaRPr lang="sr-Latn-RS" altLang="sr-Latn-RS" sz="1800" dirty="0" smtClean="0"/>
          </a:p>
          <a:p>
            <a:endParaRPr lang="en-GB" altLang="en-US" sz="2400" dirty="0" smtClean="0"/>
          </a:p>
        </p:txBody>
      </p:sp>
    </p:spTree>
    <p:extLst>
      <p:ext uri="{BB962C8B-B14F-4D97-AF65-F5344CB8AC3E}">
        <p14:creationId xmlns:p14="http://schemas.microsoft.com/office/powerpoint/2010/main" val="32286847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8"/>
            <a:ext cx="8229600" cy="1249362"/>
          </a:xfrm>
        </p:spPr>
        <p:txBody>
          <a:bodyPr/>
          <a:lstStyle/>
          <a:p>
            <a:pPr algn="ctr"/>
            <a:r>
              <a:rPr lang="sr-Cyrl-RS" altLang="en-US" sz="2800" b="1" dirty="0" smtClean="0"/>
              <a:t>ПОЈАМ ФОРМАЦИЈЕ </a:t>
            </a:r>
            <a:br>
              <a:rPr lang="sr-Cyrl-RS" altLang="en-US" sz="2800" b="1" dirty="0" smtClean="0"/>
            </a:br>
            <a:r>
              <a:rPr lang="sr-Cyrl-RS" altLang="en-US" sz="2800" b="1" dirty="0" smtClean="0"/>
              <a:t>У НАЦРТУ УПУСТВА ЗА ИЗРАДУ ТГК</a:t>
            </a:r>
            <a:endParaRPr lang="en-GB" altLang="en-US" sz="2800" b="1" dirty="0" smtClean="0"/>
          </a:p>
        </p:txBody>
      </p:sp>
      <p:sp>
        <p:nvSpPr>
          <p:cNvPr id="40963" name="Content Placeholder 2"/>
          <p:cNvSpPr>
            <a:spLocks noGrp="1"/>
          </p:cNvSpPr>
          <p:nvPr>
            <p:ph idx="1"/>
          </p:nvPr>
        </p:nvSpPr>
        <p:spPr>
          <a:xfrm>
            <a:off x="457200" y="1600200"/>
            <a:ext cx="8229600" cy="5105400"/>
          </a:xfrm>
        </p:spPr>
        <p:txBody>
          <a:bodyPr/>
          <a:lstStyle/>
          <a:p>
            <a:pPr algn="just"/>
            <a:r>
              <a:rPr lang="sr-Cyrl-RS" altLang="en-US" sz="1600" b="1" dirty="0" smtClean="0"/>
              <a:t>Формација</a:t>
            </a:r>
            <a:r>
              <a:rPr lang="sr-Cyrl-RS" altLang="en-US" sz="1600" dirty="0" smtClean="0"/>
              <a:t> је стенска маса са јединственим седиментолошким </a:t>
            </a:r>
            <a:r>
              <a:rPr lang="sr-Cyrl-RS" altLang="en-US" sz="1600" dirty="0" err="1" smtClean="0"/>
              <a:t>карак</a:t>
            </a:r>
            <a:r>
              <a:rPr lang="sr-Cyrl-RS" altLang="en-US" sz="1600" dirty="0" smtClean="0"/>
              <a:t>- теристикама, која по правилу представља продукт једне одређене депозиционе средине. </a:t>
            </a:r>
          </a:p>
          <a:p>
            <a:pPr algn="just"/>
            <a:r>
              <a:rPr lang="sr-Cyrl-RS" altLang="en-US" sz="1600" dirty="0" smtClean="0"/>
              <a:t>Њене особине су следеће:</a:t>
            </a:r>
          </a:p>
          <a:p>
            <a:pPr algn="just">
              <a:buFontTx/>
              <a:buAutoNum type="arabicPeriod"/>
            </a:pPr>
            <a:r>
              <a:rPr lang="sr-Cyrl-RS" altLang="en-US" sz="1600" dirty="0" smtClean="0"/>
              <a:t>одређени степен литолошке хомогености (стене једног литолошког ти- па или свугде исти скуп одређених литолошких типова у истој међусобној вези</a:t>
            </a:r>
          </a:p>
          <a:p>
            <a:pPr algn="just">
              <a:buFontTx/>
              <a:buAutoNum type="arabicPeriod"/>
            </a:pPr>
            <a:r>
              <a:rPr lang="sr-Cyrl-RS" altLang="en-US" sz="1600" dirty="0" smtClean="0"/>
              <a:t>скуп одређених седиментолошких и/или палеоеколошких карактеристика (одређене седиментне структуре, палеоеколошки дефинисане асоцијације фауне и флоре, садржај одређених минерала </a:t>
            </a:r>
            <a:r>
              <a:rPr lang="sr-Cyrl-RS" altLang="en-US" sz="1600" dirty="0" err="1" smtClean="0"/>
              <a:t>итд</a:t>
            </a:r>
            <a:r>
              <a:rPr lang="sr-Cyrl-RS" altLang="en-US" sz="1600" dirty="0" smtClean="0"/>
              <a:t>),</a:t>
            </a:r>
          </a:p>
          <a:p>
            <a:pPr algn="just">
              <a:buFontTx/>
              <a:buAutoNum type="arabicPeriod"/>
            </a:pPr>
            <a:r>
              <a:rPr lang="sr-Cyrl-RS" altLang="en-US" sz="1600" dirty="0" smtClean="0"/>
              <a:t>може се као површина (изузетно као линија) картирати у размери 1 : 25.000; дебљина није одлучујућа и може износити од неколико метара до више стотина метара,</a:t>
            </a:r>
          </a:p>
          <a:p>
            <a:pPr algn="just">
              <a:buFontTx/>
              <a:buAutoNum type="arabicPeriod"/>
            </a:pPr>
            <a:r>
              <a:rPr lang="sr-Cyrl-RS" altLang="en-US" sz="1600" dirty="0" smtClean="0"/>
              <a:t>може се по својим својствима лако распознавати и бочно пратити на терену.</a:t>
            </a:r>
          </a:p>
          <a:p>
            <a:pPr algn="just">
              <a:buFontTx/>
              <a:buAutoNum type="arabicPeriod"/>
            </a:pPr>
            <a:r>
              <a:rPr lang="sr-Cyrl-RS" altLang="en-US" sz="1600" dirty="0" smtClean="0"/>
              <a:t>Формација не мора свугде имати исту старост нити садржавати исте фосилне асоцијације.</a:t>
            </a:r>
          </a:p>
          <a:p>
            <a:pPr algn="just"/>
            <a:endParaRPr lang="en-GB" altLang="en-US" sz="1600" dirty="0" smtClean="0"/>
          </a:p>
          <a:p>
            <a:endParaRPr lang="en-GB" altLang="en-US" sz="2800" dirty="0" smtClean="0"/>
          </a:p>
        </p:txBody>
      </p:sp>
    </p:spTree>
    <p:extLst>
      <p:ext uri="{BB962C8B-B14F-4D97-AF65-F5344CB8AC3E}">
        <p14:creationId xmlns:p14="http://schemas.microsoft.com/office/powerpoint/2010/main" val="18072649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a:xfrm>
            <a:off x="457200" y="838200"/>
            <a:ext cx="8229600" cy="5410200"/>
          </a:xfrm>
        </p:spPr>
        <p:txBody>
          <a:bodyPr/>
          <a:lstStyle/>
          <a:p>
            <a:pPr algn="just"/>
            <a:r>
              <a:rPr lang="sr-Cyrl-CS" altLang="en-US" sz="1600" dirty="0" smtClean="0"/>
              <a:t>Пуни симбол за формацију састоји се од једног до три слова која скраћено одређују назив формације«.</a:t>
            </a:r>
            <a:endParaRPr lang="en-GB" altLang="en-US" sz="1600" dirty="0" smtClean="0"/>
          </a:p>
          <a:p>
            <a:pPr algn="just"/>
            <a:r>
              <a:rPr lang="sr-Cyrl-CS" altLang="en-US" sz="1600" dirty="0" smtClean="0"/>
              <a:t>Ознака за старост се додаје само на месту где је старост јединце прецизно одређена.</a:t>
            </a:r>
            <a:endParaRPr lang="en-GB" altLang="en-US" sz="1600" dirty="0" smtClean="0"/>
          </a:p>
          <a:p>
            <a:pPr algn="just"/>
            <a:r>
              <a:rPr lang="sr-Cyrl-CS" altLang="en-US" sz="1600" dirty="0" smtClean="0"/>
              <a:t>Формација се на целом подручју распрострањења означава једном бојом (УОГК чл. 39 и 57) која одговара њеној преовлађујућој старости.</a:t>
            </a:r>
            <a:endParaRPr lang="en-GB" altLang="en-US" sz="1600" dirty="0" smtClean="0"/>
          </a:p>
          <a:p>
            <a:r>
              <a:rPr lang="sr-Cyrl-RS" altLang="en-US" sz="1600" dirty="0" smtClean="0"/>
              <a:t>(СРБ стандардима усвојена је палета боја)</a:t>
            </a:r>
          </a:p>
          <a:p>
            <a:r>
              <a:rPr lang="sr-Cyrl-CS" altLang="en-US" sz="1600" dirty="0" smtClean="0"/>
              <a:t>Преглед ових чланова и одговарајућих других делова преднацрта УТГК показује да у преднацрту »формација« има следећа својства:</a:t>
            </a:r>
            <a:endParaRPr lang="en-GB" altLang="en-US" sz="1600" dirty="0" smtClean="0"/>
          </a:p>
          <a:p>
            <a:r>
              <a:rPr lang="sr-Cyrl-CS" altLang="en-US" sz="1600" dirty="0" smtClean="0"/>
              <a:t>Она се на терену распознаје као аналитичка (морфолошка, парагенетска) категорија са релативно јединственим својствима на целом распрострањењу,</a:t>
            </a:r>
            <a:endParaRPr lang="en-GB" altLang="en-US" sz="1600" dirty="0" smtClean="0"/>
          </a:p>
          <a:p>
            <a:r>
              <a:rPr lang="sr-Cyrl-CS" altLang="en-US" sz="1600" dirty="0" smtClean="0"/>
              <a:t>Та њена својства служе да се реконструише њена генеза, као </a:t>
            </a:r>
            <a:r>
              <a:rPr lang="sr-Cyrl-CS" altLang="en-US" sz="1600" dirty="0" err="1" smtClean="0"/>
              <a:t>про</a:t>
            </a:r>
            <a:r>
              <a:rPr lang="sr-Cyrl-CS" altLang="en-US" sz="1600" dirty="0" smtClean="0"/>
              <a:t> - дукта одређене депозиционе средине; комбиновањем теренских и лабораторијских испитивања она се дакле преводи у интерпретациону (генетску) категорију,</a:t>
            </a:r>
            <a:endParaRPr lang="en-GB" altLang="en-US" sz="1600" dirty="0" smtClean="0"/>
          </a:p>
          <a:p>
            <a:r>
              <a:rPr lang="sr-Cyrl-CS" altLang="en-US" sz="1600" dirty="0" smtClean="0"/>
              <a:t>Она није »геогенерација«-временски недефинисани део одређеног моделског низа творевина који се понавља у времену и простору, него је одређена и конкретно дефинисаним простором и временом стварања.</a:t>
            </a:r>
            <a:endParaRPr lang="en-GB" altLang="en-US" sz="1600" dirty="0" smtClean="0"/>
          </a:p>
          <a:p>
            <a:endParaRPr lang="en-GB" altLang="en-US" sz="1600" dirty="0" smtClean="0"/>
          </a:p>
        </p:txBody>
      </p:sp>
    </p:spTree>
    <p:extLst>
      <p:ext uri="{BB962C8B-B14F-4D97-AF65-F5344CB8AC3E}">
        <p14:creationId xmlns:p14="http://schemas.microsoft.com/office/powerpoint/2010/main" val="29826524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ontent Placeholder 2"/>
          <p:cNvSpPr>
            <a:spLocks noGrp="1"/>
          </p:cNvSpPr>
          <p:nvPr>
            <p:ph idx="1"/>
          </p:nvPr>
        </p:nvSpPr>
        <p:spPr>
          <a:xfrm>
            <a:off x="457200" y="655638"/>
            <a:ext cx="8229600" cy="5897562"/>
          </a:xfrm>
        </p:spPr>
        <p:txBody>
          <a:bodyPr/>
          <a:lstStyle/>
          <a:p>
            <a:pPr algn="just"/>
            <a:r>
              <a:rPr lang="sr-Cyrl-CS" altLang="en-US" sz="1600" dirty="0" smtClean="0"/>
              <a:t>Овако схваћена, она обухвата и надграђује својства свих важнијих </a:t>
            </a:r>
            <a:r>
              <a:rPr lang="sr-Cyrl-CS" altLang="en-US" sz="1600" dirty="0" err="1" smtClean="0"/>
              <a:t>мо</a:t>
            </a:r>
            <a:r>
              <a:rPr lang="sr-Cyrl-CS" altLang="en-US" sz="1600" dirty="0" smtClean="0"/>
              <a:t>- дела употребе термина »формација« и уједно употребе </a:t>
            </a:r>
            <a:r>
              <a:rPr lang="sr-Cyrl-CS" altLang="en-US" sz="1600" dirty="0" err="1" smtClean="0"/>
              <a:t>хроностратиграфске</a:t>
            </a:r>
            <a:r>
              <a:rPr lang="sr-Cyrl-CS" altLang="en-US" sz="1600" dirty="0" smtClean="0"/>
              <a:t> хијерархијске шеме.</a:t>
            </a:r>
          </a:p>
          <a:p>
            <a:pPr algn="just"/>
            <a:endParaRPr lang="sr-Cyrl-CS" altLang="en-US" sz="1600" dirty="0" smtClean="0"/>
          </a:p>
          <a:p>
            <a:pPr algn="just"/>
            <a:r>
              <a:rPr lang="sr-Cyrl-CS" altLang="en-US" sz="1600" dirty="0" smtClean="0"/>
              <a:t>ОГК, као у основи </a:t>
            </a:r>
            <a:r>
              <a:rPr lang="sr-Cyrl-RS" altLang="en-US" sz="1600" dirty="0" err="1" smtClean="0"/>
              <a:t>хроностратиграфска</a:t>
            </a:r>
            <a:r>
              <a:rPr lang="sr-Cyrl-RS" altLang="en-US" sz="1600" dirty="0" smtClean="0"/>
              <a:t>, била је </a:t>
            </a:r>
            <a:r>
              <a:rPr lang="sr-Cyrl-RS" altLang="en-US" sz="1600" dirty="0" err="1" smtClean="0"/>
              <a:t>једнодимензиона</a:t>
            </a:r>
            <a:r>
              <a:rPr lang="sr-Cyrl-RS" altLang="en-US" sz="1600" dirty="0" smtClean="0"/>
              <a:t> (старост) или се ређе само донекле приближавала </a:t>
            </a:r>
            <a:r>
              <a:rPr lang="sr-Cyrl-RS" altLang="en-US" sz="1600" dirty="0" err="1" smtClean="0"/>
              <a:t>дводимензионој</a:t>
            </a:r>
            <a:r>
              <a:rPr lang="sr-Cyrl-RS" altLang="en-US" sz="1600" dirty="0" smtClean="0"/>
              <a:t> (старост + </a:t>
            </a:r>
            <a:r>
              <a:rPr lang="sr-Cyrl-RS" altLang="en-US" sz="1600" dirty="0" err="1" smtClean="0"/>
              <a:t>литологија</a:t>
            </a:r>
            <a:r>
              <a:rPr lang="sr-Cyrl-RS" altLang="en-US" sz="1600" dirty="0" smtClean="0"/>
              <a:t>). Уз поштовање значаја различитих атрибута депозиционе средине и података о старости, предложена ТГК је </a:t>
            </a:r>
            <a:r>
              <a:rPr lang="sr-Cyrl-RS" altLang="en-US" sz="1600" dirty="0" err="1" smtClean="0"/>
              <a:t>мултидимензиона</a:t>
            </a:r>
            <a:r>
              <a:rPr lang="sr-Cyrl-RS" altLang="en-US" sz="1600" dirty="0" smtClean="0"/>
              <a:t>, што омогућава и различит третман приказа формација на њој. У преднацрту је као основни графички елемент изабрана боја према преовлађујућој старости (цитирани део члана 3.3.4.) уз сасвим прелиминарно исказану идеју:</a:t>
            </a:r>
          </a:p>
          <a:p>
            <a:pPr algn="just"/>
            <a:endParaRPr lang="sr-Cyrl-RS" altLang="en-US" sz="1600" dirty="0" smtClean="0"/>
          </a:p>
          <a:p>
            <a:r>
              <a:rPr lang="sr-Cyrl-RS" altLang="en-US" sz="1600" dirty="0" smtClean="0"/>
              <a:t>»Ако формација није рашчлањена на чланове, означава се преко боје </a:t>
            </a:r>
            <a:r>
              <a:rPr lang="sr-Cyrl-RS" altLang="en-US" sz="1600" dirty="0" err="1" smtClean="0"/>
              <a:t>шрафуром</a:t>
            </a:r>
            <a:r>
              <a:rPr lang="sr-Cyrl-RS" altLang="en-US" sz="1600" dirty="0" smtClean="0"/>
              <a:t> која одговара њеној </a:t>
            </a:r>
            <a:r>
              <a:rPr lang="sr-Cyrl-RS" altLang="en-US" sz="1600" dirty="0" err="1" smtClean="0"/>
              <a:t>депозиционој</a:t>
            </a:r>
            <a:r>
              <a:rPr lang="sr-Cyrl-RS" altLang="en-US" sz="1600" dirty="0" smtClean="0"/>
              <a:t> средини« (наставак истог члана) и</a:t>
            </a:r>
          </a:p>
          <a:p>
            <a:r>
              <a:rPr lang="sr-Cyrl-RS" altLang="en-US" sz="1600" dirty="0" smtClean="0"/>
              <a:t>»Члан 3.3.5. Члан се означава </a:t>
            </a:r>
            <a:r>
              <a:rPr lang="sr-Cyrl-RS" altLang="en-US" sz="1600" dirty="0" err="1" smtClean="0"/>
              <a:t>шрафуром</a:t>
            </a:r>
            <a:r>
              <a:rPr lang="sr-Cyrl-RS" altLang="en-US" sz="1600" dirty="0" smtClean="0"/>
              <a:t> која одговара његовој </a:t>
            </a:r>
            <a:r>
              <a:rPr lang="sr-Cyrl-RS" altLang="en-US" sz="1600" dirty="0" err="1" smtClean="0"/>
              <a:t>депозиционој</a:t>
            </a:r>
            <a:r>
              <a:rPr lang="sr-Cyrl-RS" altLang="en-US" sz="1600" dirty="0" smtClean="0"/>
              <a:t> средини или </a:t>
            </a:r>
            <a:r>
              <a:rPr lang="sr-Cyrl-RS" altLang="en-US" sz="1600" dirty="0" err="1" smtClean="0"/>
              <a:t>литологији</a:t>
            </a:r>
            <a:r>
              <a:rPr lang="sr-Cyrl-RS" altLang="en-US" sz="1600" dirty="0" smtClean="0"/>
              <a:t> на подлози боје формације«.</a:t>
            </a:r>
          </a:p>
          <a:p>
            <a:pPr algn="just"/>
            <a:endParaRPr lang="en-GB" altLang="en-US" sz="1600" dirty="0" smtClean="0"/>
          </a:p>
          <a:p>
            <a:endParaRPr lang="en-GB" altLang="en-US" sz="2800" dirty="0" smtClean="0"/>
          </a:p>
        </p:txBody>
      </p:sp>
    </p:spTree>
    <p:extLst>
      <p:ext uri="{BB962C8B-B14F-4D97-AF65-F5344CB8AC3E}">
        <p14:creationId xmlns:p14="http://schemas.microsoft.com/office/powerpoint/2010/main" val="27755677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p:cNvSpPr>
            <a:spLocks noGrp="1"/>
          </p:cNvSpPr>
          <p:nvPr>
            <p:ph idx="1"/>
          </p:nvPr>
        </p:nvSpPr>
        <p:spPr>
          <a:xfrm>
            <a:off x="304800" y="838200"/>
            <a:ext cx="8382000" cy="5562600"/>
          </a:xfrm>
        </p:spPr>
        <p:txBody>
          <a:bodyPr/>
          <a:lstStyle/>
          <a:p>
            <a:pPr algn="just"/>
            <a:r>
              <a:rPr lang="sr-Cyrl-CS" altLang="en-US" sz="1800" dirty="0" smtClean="0"/>
              <a:t>За регулисање рада на изради ГК-50 од много већег значаја је уједначавање критеријума при издвајању јединица на целој нашој територији и њиховог рангирања у оквиру </a:t>
            </a:r>
            <a:r>
              <a:rPr lang="sr-Cyrl-CS" altLang="en-US" sz="1800" dirty="0" err="1" smtClean="0"/>
              <a:t>формационе</a:t>
            </a:r>
            <a:r>
              <a:rPr lang="sr-Cyrl-CS" altLang="en-US" sz="1800" dirty="0" smtClean="0"/>
              <a:t> схеме. </a:t>
            </a:r>
          </a:p>
          <a:p>
            <a:pPr algn="just"/>
            <a:endParaRPr lang="sr-Cyrl-CS" altLang="en-US" sz="1800" dirty="0" smtClean="0"/>
          </a:p>
          <a:p>
            <a:r>
              <a:rPr lang="sr-Cyrl-CS" altLang="en-US" sz="2000" b="1" dirty="0" smtClean="0">
                <a:solidFill>
                  <a:srgbClr val="C00000"/>
                </a:solidFill>
              </a:rPr>
              <a:t>НАПОМЕНА</a:t>
            </a:r>
          </a:p>
          <a:p>
            <a:pPr algn="just"/>
            <a:endParaRPr lang="sr-Cyrl-CS" altLang="en-US" sz="1800" dirty="0" smtClean="0"/>
          </a:p>
          <a:p>
            <a:pPr algn="just"/>
            <a:r>
              <a:rPr lang="sr-Cyrl-CS" altLang="en-US" sz="1600" dirty="0" smtClean="0"/>
              <a:t>У погледу кадрова треба истаћи да се формациона анализа може изводити са постојећим кадровима, односно геолозима разлићитих профила који су у пракси али они морају посебно да буду обучени за тај посао. Ово је значајно да се напомене јер је још Л/. </a:t>
            </a:r>
            <a:r>
              <a:rPr lang="sr-Cyrl-CS" altLang="en-US" sz="1600" i="1" dirty="0" smtClean="0"/>
              <a:t>Б. </a:t>
            </a:r>
            <a:r>
              <a:rPr lang="sr-Cyrl-CS" altLang="en-US" sz="1600" i="1" dirty="0" err="1" smtClean="0"/>
              <a:t>Вассојевич</a:t>
            </a:r>
            <a:r>
              <a:rPr lang="sr-Cyrl-CS" altLang="en-US" sz="1600" i="1" dirty="0" smtClean="0"/>
              <a:t> (1951)</a:t>
            </a:r>
            <a:r>
              <a:rPr lang="sr-Cyrl-CS" altLang="en-US" sz="1600" dirty="0" smtClean="0"/>
              <a:t> јасно рекао: ,,Формације је могуће издвајати по најразличитијим категоријама особина важним за нека истраживања". То управо значи, на пример, да се не могу издвајати формације за хидрогеолошке сврхе, као што се то ради при тектонским или металогенетским истраживањима. Те битне квалитативне разлике у поступцима </a:t>
            </a:r>
            <a:r>
              <a:rPr lang="sr-Cyrl-CS" altLang="en-US" sz="1600" dirty="0" err="1" smtClean="0"/>
              <a:t>формационе</a:t>
            </a:r>
            <a:r>
              <a:rPr lang="sr-Cyrl-CS" altLang="en-US" sz="1600" dirty="0" smtClean="0"/>
              <a:t> анализе, примењеним у разним доменима </a:t>
            </a:r>
            <a:r>
              <a:rPr lang="sr-Cyrl-CS" altLang="en-US" sz="1600" dirty="0" err="1" smtClean="0"/>
              <a:t>Формационе</a:t>
            </a:r>
            <a:r>
              <a:rPr lang="sr-Cyrl-CS" altLang="en-US" sz="1600" dirty="0" smtClean="0"/>
              <a:t> геологије, показују да се ова наука већ диверзификовала и у њој се појављују нуклеуси нових дисциплина. </a:t>
            </a:r>
            <a:endParaRPr lang="en-GB" altLang="en-US" sz="1600" dirty="0" smtClean="0"/>
          </a:p>
        </p:txBody>
      </p:sp>
    </p:spTree>
    <p:extLst>
      <p:ext uri="{BB962C8B-B14F-4D97-AF65-F5344CB8AC3E}">
        <p14:creationId xmlns:p14="http://schemas.microsoft.com/office/powerpoint/2010/main" val="23711591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p:cNvSpPr>
            <a:spLocks noGrp="1"/>
          </p:cNvSpPr>
          <p:nvPr>
            <p:ph idx="1"/>
          </p:nvPr>
        </p:nvSpPr>
        <p:spPr>
          <a:xfrm>
            <a:off x="457200" y="655638"/>
            <a:ext cx="8229600" cy="5745162"/>
          </a:xfrm>
        </p:spPr>
        <p:txBody>
          <a:bodyPr/>
          <a:lstStyle/>
          <a:p>
            <a:pPr algn="just"/>
            <a:r>
              <a:rPr lang="sr-Cyrl-CS" altLang="en-US" sz="1600" dirty="0" smtClean="0"/>
              <a:t>Ослањајући се на све оно што знамо о путевима којима је прошла формациона анализа до момента када је устоличена за основну специфичну методу </a:t>
            </a:r>
            <a:r>
              <a:rPr lang="sr-Cyrl-CS" altLang="en-US" sz="1600" dirty="0" err="1" smtClean="0"/>
              <a:t>Формационе</a:t>
            </a:r>
            <a:r>
              <a:rPr lang="sr-Cyrl-CS" altLang="en-US" sz="1600" dirty="0" smtClean="0"/>
              <a:t> геологије, можемо за будуће извођаче ових послова да истакнемо две напомене:</a:t>
            </a:r>
          </a:p>
          <a:p>
            <a:pPr algn="just">
              <a:buFontTx/>
              <a:buNone/>
            </a:pPr>
            <a:endParaRPr lang="sr-Cyrl-CS" altLang="en-US" sz="1600" dirty="0" smtClean="0"/>
          </a:p>
          <a:p>
            <a:pPr algn="just">
              <a:buFont typeface="Arial" panose="020B0604020202020204" pitchFamily="34" charset="0"/>
              <a:buAutoNum type="arabicPeriod"/>
            </a:pPr>
            <a:r>
              <a:rPr lang="sr-Cyrl-CS" altLang="en-US" sz="1600" dirty="0" smtClean="0"/>
              <a:t>Формациона анализа није „чаробан штапић“ којим се лако и брзо решавају сложени проблеми који су пред нама како су то, очекивали многи истраживачи у СССР-у и како се то сада чини неким нашим геолозима; Напротив, то је тежак и мукотрпан посао.</a:t>
            </a:r>
          </a:p>
          <a:p>
            <a:pPr algn="just">
              <a:buFont typeface="Arial" panose="020B0604020202020204" pitchFamily="34" charset="0"/>
              <a:buAutoNum type="arabicPeriod"/>
            </a:pPr>
            <a:endParaRPr lang="en-GB" altLang="en-US" sz="1600" dirty="0" smtClean="0"/>
          </a:p>
          <a:p>
            <a:pPr algn="just">
              <a:buFont typeface="Arial" panose="020B0604020202020204" pitchFamily="34" charset="0"/>
              <a:buAutoNum type="arabicPeriod"/>
            </a:pPr>
            <a:r>
              <a:rPr lang="sr-Cyrl-CS" altLang="en-US" sz="1600" dirty="0" smtClean="0"/>
              <a:t>Формациона анализа не може да се изводи по принципу ,,ма како да урадиш тај посао биће добро", што се у последње време осећа као тенденција међу нашим геолозима. Овај посао је веома комплексан и озбиљан и захтева знатно искуство од извођача јер је од његовог исправног спровођења зависи већином и крајњи резултат целог истраживачког подухвата.</a:t>
            </a:r>
            <a:endParaRPr lang="en-GB" altLang="en-US" sz="1600" dirty="0" smtClean="0"/>
          </a:p>
          <a:p>
            <a:pPr>
              <a:buFontTx/>
              <a:buAutoNum type="arabicPeriod"/>
            </a:pPr>
            <a:endParaRPr lang="en-GB" altLang="en-US" sz="2800" dirty="0" smtClean="0"/>
          </a:p>
        </p:txBody>
      </p:sp>
    </p:spTree>
    <p:extLst>
      <p:ext uri="{BB962C8B-B14F-4D97-AF65-F5344CB8AC3E}">
        <p14:creationId xmlns:p14="http://schemas.microsoft.com/office/powerpoint/2010/main" val="242204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r>
              <a:rPr lang="sr-Cyrl-CS" altLang="en-US" sz="3200" b="1" dirty="0" smtClean="0"/>
              <a:t>ПРИКАЗ МЕТОДИКЕ ИЗРАДЕ ГК-50</a:t>
            </a:r>
            <a:endParaRPr lang="en-US" altLang="en-US" sz="3200" b="1" dirty="0" smtClean="0"/>
          </a:p>
        </p:txBody>
      </p:sp>
      <p:sp>
        <p:nvSpPr>
          <p:cNvPr id="6147" name="Rectangle 3"/>
          <p:cNvSpPr>
            <a:spLocks noGrp="1" noChangeArrowheads="1"/>
          </p:cNvSpPr>
          <p:nvPr>
            <p:ph idx="1"/>
          </p:nvPr>
        </p:nvSpPr>
        <p:spPr/>
        <p:txBody>
          <a:bodyPr/>
          <a:lstStyle/>
          <a:p>
            <a:pPr algn="just" eaLnBrk="1" hangingPunct="1">
              <a:defRPr/>
            </a:pPr>
            <a:r>
              <a:rPr lang="sr-Cyrl-RS" altLang="en-US" sz="1600" dirty="0" smtClean="0"/>
              <a:t>У методолошком смислу ГК-50 је израђена комплексним радовима који су организовани као кабинетско-теренско-лабораторијска истраживања, током којих су примењени најсавременији методски поступци имплементирани кроз високо софистицирану рачунарску опрему. </a:t>
            </a:r>
            <a:endParaRPr lang="sr-Latn-RS" altLang="en-US" sz="1600" dirty="0" smtClean="0"/>
          </a:p>
          <a:p>
            <a:pPr marL="0" indent="0" algn="just" eaLnBrk="1" hangingPunct="1">
              <a:buFontTx/>
              <a:buNone/>
              <a:defRPr/>
            </a:pPr>
            <a:endParaRPr lang="sr-Cyrl-RS" altLang="en-US" sz="1600" dirty="0" smtClean="0"/>
          </a:p>
          <a:p>
            <a:pPr algn="just" eaLnBrk="1" hangingPunct="1">
              <a:defRPr/>
            </a:pPr>
            <a:r>
              <a:rPr lang="sr-Cyrl-RS" altLang="en-US" sz="1600" dirty="0" smtClean="0"/>
              <a:t>Са тиме је изведен значајан дубински интерпретациони захват, који је омогућио савремено сагледавање геолошке грађе терена Републике Србије, у контексту савремених, опште прихваћених интерпретација тектоно-стратиграфских релација, компатибилних са територијама суседних земаља.</a:t>
            </a:r>
          </a:p>
          <a:p>
            <a:pPr algn="just" eaLnBrk="1" hangingPunct="1">
              <a:defRPr/>
            </a:pPr>
            <a:endParaRPr lang="sr-Cyrl-RS" altLang="en-US" sz="1600" dirty="0" smtClean="0"/>
          </a:p>
          <a:p>
            <a:pPr algn="just" eaLnBrk="1" hangingPunct="1">
              <a:defRPr/>
            </a:pPr>
            <a:r>
              <a:rPr lang="sr-Cyrl-RS" altLang="en-US" sz="1600" dirty="0" smtClean="0"/>
              <a:t>Геолошка карта Србије 1:50 000 се ради на форматизованој топографској основи, правоугаоног облика, ограниченој са 15’ географске ширине и 15’ географске дужине. Просечна површина овако ограниченог терена износи око 550 км2, а  листови на северу Србије имају нешто мању површину од оних на југу. </a:t>
            </a:r>
          </a:p>
        </p:txBody>
      </p:sp>
    </p:spTree>
    <p:extLst>
      <p:ext uri="{BB962C8B-B14F-4D97-AF65-F5344CB8AC3E}">
        <p14:creationId xmlns:p14="http://schemas.microsoft.com/office/powerpoint/2010/main" val="36193459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569024" y="2202880"/>
            <a:ext cx="7886700" cy="1500187"/>
          </a:xfrm>
        </p:spPr>
        <p:txBody>
          <a:bodyPr>
            <a:normAutofit/>
          </a:bodyPr>
          <a:lstStyle/>
          <a:p>
            <a:pPr algn="ctr"/>
            <a:r>
              <a:rPr lang="sr-Cyrl-RS" sz="3600" dirty="0" smtClean="0"/>
              <a:t>ХВАЛА НА ПАЖЊИ</a:t>
            </a:r>
            <a:endParaRPr lang="sr-Latn-RS" sz="3600" dirty="0"/>
          </a:p>
        </p:txBody>
      </p:sp>
    </p:spTree>
    <p:extLst>
      <p:ext uri="{BB962C8B-B14F-4D97-AF65-F5344CB8AC3E}">
        <p14:creationId xmlns:p14="http://schemas.microsoft.com/office/powerpoint/2010/main" val="2677523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457200" y="1036638"/>
            <a:ext cx="8229600" cy="5668962"/>
          </a:xfrm>
        </p:spPr>
        <p:txBody>
          <a:bodyPr/>
          <a:lstStyle/>
          <a:p>
            <a:pPr algn="just" eaLnBrk="1" hangingPunct="1"/>
            <a:r>
              <a:rPr lang="sr-Cyrl-RS" altLang="en-US" sz="1600" dirty="0" smtClean="0"/>
              <a:t>Према одредбама нацрта Упутства (Правилника) теренско картирање, а затим конструкција и </a:t>
            </a:r>
            <a:r>
              <a:rPr lang="sr-Cyrl-RS" altLang="en-US" sz="1600" dirty="0" err="1" smtClean="0"/>
              <a:t>финализација</a:t>
            </a:r>
            <a:r>
              <a:rPr lang="sr-Cyrl-RS" altLang="en-US" sz="1600" dirty="0" smtClean="0"/>
              <a:t> карте се обављају у размери 1:50 000. </a:t>
            </a:r>
          </a:p>
          <a:p>
            <a:pPr algn="just" eaLnBrk="1" hangingPunct="1"/>
            <a:endParaRPr lang="sr-Cyrl-RS" altLang="en-US" sz="1600" dirty="0" smtClean="0"/>
          </a:p>
          <a:p>
            <a:pPr algn="just" eaLnBrk="1" hangingPunct="1"/>
            <a:r>
              <a:rPr lang="sr-Cyrl-RS" altLang="en-US" sz="1600" dirty="0" smtClean="0"/>
              <a:t>За терене који су од изузетног економског значаја као што су: подручја (градских насеља), простори рудних рејона, подручја хидро</a:t>
            </a:r>
            <a:r>
              <a:rPr lang="sr-Latn-RS" altLang="en-US" sz="1600" dirty="0" smtClean="0"/>
              <a:t>-</a:t>
            </a:r>
            <a:r>
              <a:rPr lang="sr-Cyrl-RS" altLang="en-US" sz="1600" dirty="0" smtClean="0"/>
              <a:t>акумулација, националних паркова, еколошки угрожени простори и области високог сеизмичког ризика, картирање се обавља у размери 1:25 000. </a:t>
            </a:r>
          </a:p>
          <a:p>
            <a:pPr algn="just" eaLnBrk="1" hangingPunct="1"/>
            <a:endParaRPr lang="sr-Cyrl-RS" altLang="en-US" sz="1600" dirty="0" smtClean="0"/>
          </a:p>
          <a:p>
            <a:pPr algn="just" eaLnBrk="1" hangingPunct="1"/>
            <a:r>
              <a:rPr lang="sr-Cyrl-RS" altLang="en-US" sz="1600" dirty="0" smtClean="0"/>
              <a:t>Тако формиране карте се каснијим превођењем у мању размеру уклапају у ГК-50, или се користе као основа за израду геолошких и специјалистичких планова у размерама 1:10000, а ређе и крупнијим. </a:t>
            </a:r>
          </a:p>
          <a:p>
            <a:pPr algn="just" eaLnBrk="1" hangingPunct="1"/>
            <a:endParaRPr lang="sr-Cyrl-RS" altLang="en-US" sz="1600" dirty="0" smtClean="0"/>
          </a:p>
          <a:p>
            <a:pPr algn="just" eaLnBrk="1" hangingPunct="1"/>
            <a:r>
              <a:rPr lang="sr-Cyrl-RS" altLang="en-US" sz="1600" dirty="0" smtClean="0"/>
              <a:t>Површинска карта је израђивана сукцесивно по листовима, за поједине делове територију Србије. Планирана је (поред примене савремених методских поступака и логистике), перманентна контрола резултата и обавезно повезивање геолошких формација и структура у простору обухваћеном са више листова. </a:t>
            </a:r>
          </a:p>
        </p:txBody>
      </p:sp>
    </p:spTree>
    <p:extLst>
      <p:ext uri="{BB962C8B-B14F-4D97-AF65-F5344CB8AC3E}">
        <p14:creationId xmlns:p14="http://schemas.microsoft.com/office/powerpoint/2010/main" val="3268941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457200" y="457200"/>
            <a:ext cx="8229600" cy="5668963"/>
          </a:xfrm>
        </p:spPr>
        <p:txBody>
          <a:bodyPr/>
          <a:lstStyle/>
          <a:p>
            <a:pPr algn="just" eaLnBrk="1" hangingPunct="1">
              <a:defRPr/>
            </a:pPr>
            <a:endParaRPr lang="sr-Latn-RS" altLang="en-US" sz="1800" dirty="0" smtClean="0"/>
          </a:p>
          <a:p>
            <a:pPr algn="just" eaLnBrk="1" hangingPunct="1">
              <a:defRPr/>
            </a:pPr>
            <a:r>
              <a:rPr lang="sr-Cyrl-RS" altLang="en-US" sz="1800" dirty="0" smtClean="0"/>
              <a:t>Правилнику за израду ГК-50 је предвиђено да се поред истраживачке екипе која картира један лист, могу организовати и  посебне истраживачке групе, које ће на више суседних листова решавати јединствену геолошку проблематику.</a:t>
            </a:r>
            <a:r>
              <a:rPr lang="sr-Cyrl-RS" altLang="en-US" sz="2400" dirty="0" smtClean="0"/>
              <a:t> </a:t>
            </a:r>
            <a:endParaRPr lang="sr-Latn-RS" altLang="en-US" sz="2400" dirty="0" smtClean="0"/>
          </a:p>
          <a:p>
            <a:pPr marL="0" indent="0" algn="just" eaLnBrk="1" hangingPunct="1">
              <a:buFontTx/>
              <a:buNone/>
              <a:defRPr/>
            </a:pPr>
            <a:endParaRPr lang="sr-Cyrl-RS" altLang="en-US" sz="2400" dirty="0" smtClean="0"/>
          </a:p>
          <a:p>
            <a:pPr algn="just" eaLnBrk="1" hangingPunct="1">
              <a:defRPr/>
            </a:pPr>
            <a:r>
              <a:rPr lang="sr-Cyrl-RS" altLang="en-US" sz="1800" dirty="0" smtClean="0"/>
              <a:t>Са израдом Геолошке карте добила би се нова квалитетна основа формационог типа, која би послужила као основа за бројне радове који чине стручну надградњу.</a:t>
            </a:r>
            <a:endParaRPr lang="sr-Latn-RS" altLang="en-US" sz="1800" dirty="0" smtClean="0"/>
          </a:p>
          <a:p>
            <a:pPr marL="0" indent="0" algn="just" eaLnBrk="1" hangingPunct="1">
              <a:buFontTx/>
              <a:buNone/>
              <a:defRPr/>
            </a:pPr>
            <a:endParaRPr lang="sr-Cyrl-RS" altLang="en-US" sz="1800" dirty="0" smtClean="0"/>
          </a:p>
          <a:p>
            <a:pPr algn="just" eaLnBrk="1" hangingPunct="1">
              <a:defRPr/>
            </a:pPr>
            <a:r>
              <a:rPr lang="sr-Cyrl-RS" altLang="en-US" sz="1800" dirty="0" smtClean="0"/>
              <a:t> Међу њима се свакако истиче корелативно повезивање са суседним деловима европског континента и формирање низа апликативних металогенетских,инжењерскогеолошких,хидрогеолошких,екогеолошких, сеизмолошких и других, по привреду изузетно значајних карата. </a:t>
            </a:r>
            <a:endParaRPr lang="sr-Cyrl-RS" altLang="en-US" sz="1800" b="1" dirty="0" smtClean="0"/>
          </a:p>
          <a:p>
            <a:pPr algn="just" eaLnBrk="1" hangingPunct="1">
              <a:defRPr/>
            </a:pPr>
            <a:endParaRPr lang="en-US" altLang="en-US" sz="2000" b="1" dirty="0" smtClean="0"/>
          </a:p>
          <a:p>
            <a:pPr eaLnBrk="1" hangingPunct="1">
              <a:defRPr/>
            </a:pPr>
            <a:endParaRPr lang="en-US" altLang="en-US" b="1" dirty="0" smtClean="0"/>
          </a:p>
        </p:txBody>
      </p:sp>
    </p:spTree>
    <p:extLst>
      <p:ext uri="{BB962C8B-B14F-4D97-AF65-F5344CB8AC3E}">
        <p14:creationId xmlns:p14="http://schemas.microsoft.com/office/powerpoint/2010/main" val="27264870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p:cNvPicPr>
            <a:picLocks noChangeAspect="1"/>
          </p:cNvPicPr>
          <p:nvPr/>
        </p:nvPicPr>
        <p:blipFill>
          <a:blip r:embed="rId2"/>
          <a:srcRect/>
          <a:stretch>
            <a:fillRect/>
          </a:stretch>
        </p:blipFill>
        <p:spPr bwMode="auto">
          <a:xfrm>
            <a:off x="2259013" y="76200"/>
            <a:ext cx="4522787" cy="6705600"/>
          </a:xfrm>
          <a:prstGeom prst="rect">
            <a:avLst/>
          </a:prstGeom>
          <a:ln w="9525">
            <a:solidFill>
              <a:srgbClr val="000000"/>
            </a:solidFill>
            <a:miter lim="800000"/>
            <a:headEnd/>
            <a:tailEnd/>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8195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533400" y="457200"/>
            <a:ext cx="8001000" cy="5924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sr-Cyrl-CS" altLang="en-US" sz="2800" dirty="0">
                <a:latin typeface="+mn-lt"/>
              </a:rPr>
              <a:t>ПЛАН РЕАЛИЗАЦИЈЕИЈЕ ИЗРАДЕ ГК-50 </a:t>
            </a:r>
            <a:br>
              <a:rPr lang="sr-Cyrl-CS" altLang="en-US" sz="2800" dirty="0">
                <a:latin typeface="+mn-lt"/>
              </a:rPr>
            </a:br>
            <a:r>
              <a:rPr lang="sr-Cyrl-CS" altLang="en-US" sz="2800" dirty="0">
                <a:latin typeface="+mn-lt"/>
              </a:rPr>
              <a:t>ПО ЛИСТОВИМ</a:t>
            </a:r>
          </a:p>
          <a:p>
            <a:pPr algn="just">
              <a:spcBef>
                <a:spcPct val="0"/>
              </a:spcBef>
              <a:buFontTx/>
              <a:buNone/>
            </a:pPr>
            <a:endParaRPr lang="en-US" altLang="sr-Latn-RS" sz="1800" dirty="0">
              <a:solidFill>
                <a:srgbClr val="000000"/>
              </a:solidFill>
              <a:latin typeface="+mn-lt"/>
            </a:endParaRPr>
          </a:p>
          <a:p>
            <a:pPr algn="just">
              <a:spcBef>
                <a:spcPct val="0"/>
              </a:spcBef>
            </a:pPr>
            <a:r>
              <a:rPr lang="sr-Cyrl-RS" altLang="sr-Latn-RS" sz="1600" noProof="1">
                <a:latin typeface="+mn-lt"/>
                <a:cs typeface="Times New Roman" panose="02020603050405020304" pitchFamily="18" charset="0"/>
              </a:rPr>
              <a:t>Израда Геолошке карте Републике Србије, представљаће вишегодишњи истраживачки посао, чија се реализација мора везати за рад по листовима. </a:t>
            </a:r>
            <a:r>
              <a:rPr lang="sr-Cyrl-RS" altLang="en-US" sz="1600" noProof="1">
                <a:latin typeface="+mn-lt"/>
                <a:cs typeface="Times New Roman" panose="02020603050405020304" pitchFamily="18" charset="0"/>
              </a:rPr>
              <a:t>За израду листа ГК-50 (зависно од геолошке сложености његовог терена) предлаже се трогодишња фаза израде, у коју је урачуната и финална израда графичког и текстуалног приказа резултата истраживања. </a:t>
            </a:r>
          </a:p>
          <a:p>
            <a:pPr algn="just">
              <a:spcBef>
                <a:spcPct val="0"/>
              </a:spcBef>
              <a:buFontTx/>
              <a:buNone/>
            </a:pPr>
            <a:endParaRPr lang="sr-Cyrl-RS" altLang="sr-Latn-RS" sz="1600" noProof="1">
              <a:latin typeface="+mn-lt"/>
            </a:endParaRPr>
          </a:p>
          <a:p>
            <a:pPr algn="just">
              <a:spcBef>
                <a:spcPct val="0"/>
              </a:spcBef>
            </a:pPr>
            <a:r>
              <a:rPr lang="sr-Cyrl-RS" altLang="sr-Latn-RS" sz="1600" noProof="1">
                <a:latin typeface="+mn-lt"/>
                <a:cs typeface="Times New Roman" panose="02020603050405020304" pitchFamily="18" charset="0"/>
              </a:rPr>
              <a:t>Овако планирана динамика обухвата истраживачке подфазе, подељене на истраживачке године: </a:t>
            </a:r>
          </a:p>
          <a:p>
            <a:pPr algn="just">
              <a:spcBef>
                <a:spcPct val="0"/>
              </a:spcBef>
            </a:pPr>
            <a:endParaRPr lang="sr-Cyrl-RS" altLang="sr-Latn-RS" sz="1600" noProof="1">
              <a:solidFill>
                <a:srgbClr val="000000"/>
              </a:solidFill>
              <a:latin typeface="+mn-lt"/>
            </a:endParaRPr>
          </a:p>
          <a:p>
            <a:pPr>
              <a:spcBef>
                <a:spcPct val="0"/>
              </a:spcBef>
              <a:buFontTx/>
              <a:buNone/>
            </a:pPr>
            <a:r>
              <a:rPr lang="sr-Cyrl-RS" altLang="en-US" sz="1600" b="1" u="sng" noProof="1">
                <a:solidFill>
                  <a:srgbClr val="C00000"/>
                </a:solidFill>
                <a:latin typeface="+mn-lt"/>
              </a:rPr>
              <a:t>1. Прва година истраживања:</a:t>
            </a:r>
            <a:endParaRPr lang="sr-Cyrl-RS" altLang="en-US" sz="1600" b="1" noProof="1">
              <a:solidFill>
                <a:srgbClr val="C00000"/>
              </a:solidFill>
              <a:latin typeface="+mn-lt"/>
            </a:endParaRPr>
          </a:p>
          <a:p>
            <a:pPr>
              <a:spcBef>
                <a:spcPct val="0"/>
              </a:spcBef>
              <a:buFontTx/>
              <a:buNone/>
            </a:pPr>
            <a:r>
              <a:rPr lang="sr-Cyrl-RS" altLang="en-US" sz="1600" noProof="1">
                <a:latin typeface="+mn-lt"/>
              </a:rPr>
              <a:t> </a:t>
            </a:r>
            <a:endParaRPr lang="sr-Cyrl-RS" altLang="en-US" sz="1600" b="1" noProof="1">
              <a:latin typeface="+mn-lt"/>
            </a:endParaRPr>
          </a:p>
          <a:p>
            <a:pPr algn="just">
              <a:spcBef>
                <a:spcPct val="0"/>
              </a:spcBef>
            </a:pPr>
            <a:r>
              <a:rPr lang="sr-Cyrl-RS" altLang="en-US" sz="1600" noProof="1">
                <a:latin typeface="+mn-lt"/>
              </a:rPr>
              <a:t>реализована припремна етапа која  обухватити анализу и синтезу свих постојећих текстуалних, графичких и материјалних података добијених током ранијих геолошких истраживања. При даљем процесу је обављена даљинска детекција сателитских снимака најновије генерације и класична стереоскопска анализа савремених аерофотоснимака. Паралелно са наведеним радовима планира се примена</a:t>
            </a:r>
            <a:r>
              <a:rPr lang="sr-Latn-RS" altLang="en-US" sz="1600" noProof="1">
                <a:latin typeface="+mn-lt"/>
              </a:rPr>
              <a:t> GIS-</a:t>
            </a:r>
            <a:r>
              <a:rPr lang="sr-Cyrl-RS" altLang="en-US" sz="1600" noProof="1">
                <a:latin typeface="+mn-lt"/>
              </a:rPr>
              <a:t>а, компјутеризација података и креирање базе података за лист.</a:t>
            </a:r>
            <a:endParaRPr lang="sr-Cyrl-RS" altLang="en-US" sz="1600" b="1" noProof="1">
              <a:latin typeface="+mn-lt"/>
            </a:endParaRPr>
          </a:p>
          <a:p>
            <a:pPr algn="just">
              <a:spcBef>
                <a:spcPct val="0"/>
              </a:spcBef>
              <a:buFontTx/>
              <a:buNone/>
            </a:pPr>
            <a:endParaRPr lang="sr-Cyrl-RS" altLang="sr-Latn-RS" sz="1100" noProof="1">
              <a:solidFill>
                <a:srgbClr val="000000"/>
              </a:solidFill>
              <a:latin typeface="+mn-lt"/>
            </a:endParaRPr>
          </a:p>
          <a:p>
            <a:pPr algn="just">
              <a:spcBef>
                <a:spcPct val="0"/>
              </a:spcBef>
              <a:buFontTx/>
              <a:buNone/>
            </a:pPr>
            <a:endParaRPr lang="en-GB" altLang="sr-Latn-RS" sz="1100" dirty="0">
              <a:solidFill>
                <a:srgbClr val="000000"/>
              </a:solidFill>
              <a:latin typeface="+mn-lt"/>
            </a:endParaRPr>
          </a:p>
          <a:p>
            <a:pPr algn="just">
              <a:spcBef>
                <a:spcPct val="0"/>
              </a:spcBef>
              <a:buFontTx/>
              <a:buNone/>
            </a:pPr>
            <a:endParaRPr lang="en-GB" altLang="sr-Latn-RS" sz="1100" dirty="0">
              <a:solidFill>
                <a:srgbClr val="000000"/>
              </a:solidFill>
              <a:latin typeface="+mn-lt"/>
            </a:endParaRPr>
          </a:p>
        </p:txBody>
      </p:sp>
    </p:spTree>
    <p:extLst>
      <p:ext uri="{BB962C8B-B14F-4D97-AF65-F5344CB8AC3E}">
        <p14:creationId xmlns:p14="http://schemas.microsoft.com/office/powerpoint/2010/main" val="1907294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533400" y="304800"/>
            <a:ext cx="8382000" cy="5943600"/>
          </a:xfrm>
        </p:spPr>
        <p:txBody>
          <a:bodyPr/>
          <a:lstStyle/>
          <a:p>
            <a:pPr algn="just">
              <a:defRPr/>
            </a:pPr>
            <a:endParaRPr lang="sr-Cyrl-RS" altLang="en-US" sz="1600" dirty="0" smtClean="0"/>
          </a:p>
          <a:p>
            <a:pPr algn="just">
              <a:defRPr/>
            </a:pPr>
            <a:r>
              <a:rPr lang="sr-Cyrl-RS" altLang="en-US" sz="1600" dirty="0" smtClean="0"/>
              <a:t>У припремној етапи је извршено рекогносцирање као и почетак теренског истраживања. Са њиме је обављен преглед геолошке грађе терена, кроз поступак профилирања, прикупљања примерака и прелиминарну лабораторијску обраду прикупљеног материјала.. Уколико резултати ранијих истраживања буду пружали довољно података, у одређеној мери биће дефинисане и јединице формационог низа. Целокупна истраживања изведена у првој години усклађена су са одредбама постојећег Правилника за израду ГК-50.</a:t>
            </a:r>
          </a:p>
          <a:p>
            <a:pPr algn="just">
              <a:defRPr/>
            </a:pPr>
            <a:endParaRPr lang="sr-Cyrl-RS" altLang="en-US" sz="1600" dirty="0" smtClean="0"/>
          </a:p>
          <a:p>
            <a:pPr marL="0" indent="0">
              <a:buFontTx/>
              <a:buNone/>
              <a:defRPr/>
            </a:pPr>
            <a:r>
              <a:rPr lang="sr-Cyrl-RS" altLang="en-US" sz="1600" b="1" u="sng" dirty="0" smtClean="0">
                <a:solidFill>
                  <a:srgbClr val="C00000"/>
                </a:solidFill>
              </a:rPr>
              <a:t>2. Друга и трећа година истраживања</a:t>
            </a:r>
            <a:r>
              <a:rPr lang="sr-Cyrl-RS" altLang="en-US" sz="1600" b="1" dirty="0">
                <a:solidFill>
                  <a:srgbClr val="C00000"/>
                </a:solidFill>
              </a:rPr>
              <a:t>:</a:t>
            </a:r>
            <a:endParaRPr lang="sr-Cyrl-RS" altLang="en-US" sz="1600" b="1" dirty="0" smtClean="0">
              <a:solidFill>
                <a:srgbClr val="C00000"/>
              </a:solidFill>
            </a:endParaRPr>
          </a:p>
          <a:p>
            <a:pPr marL="0" indent="0">
              <a:buFontTx/>
              <a:buNone/>
              <a:defRPr/>
            </a:pPr>
            <a:endParaRPr lang="sr-Cyrl-RS" altLang="en-US" sz="1600" dirty="0" smtClean="0"/>
          </a:p>
          <a:p>
            <a:pPr>
              <a:defRPr/>
            </a:pPr>
            <a:r>
              <a:rPr lang="sr-Cyrl-RS" altLang="en-US" sz="1600" dirty="0" smtClean="0"/>
              <a:t>Током друге и треће године, теренски рад обухвата геолошко картирање и специјалистичко испитивање геологије терена за целокупну површину листа. Такође током друге, тако и треће године је обрађени материјал припремљен за приказ резултата у форми радне верзије геолошке карте и текстуалног извештаја. У трећој години су изведени финални радови: завршетак радне и финалне верзије геолошке карте, финалних извештаја и тумача, увођење у информациони систем (</a:t>
            </a:r>
            <a:r>
              <a:rPr lang="sr-Cyrl-RS" altLang="en-US" sz="1600" dirty="0" err="1" smtClean="0"/>
              <a:t>ГеолИСС</a:t>
            </a:r>
            <a:r>
              <a:rPr lang="sr-Cyrl-RS" altLang="en-US" sz="1600" dirty="0" smtClean="0"/>
              <a:t>) и усклађивање са околним листовима као и са ЕУ стандардима, уз наставак припреме за штампу. </a:t>
            </a:r>
            <a:endParaRPr lang="sr-Cyrl-RS" altLang="en-US" sz="1800" dirty="0" smtClean="0"/>
          </a:p>
        </p:txBody>
      </p:sp>
    </p:spTree>
    <p:extLst>
      <p:ext uri="{BB962C8B-B14F-4D97-AF65-F5344CB8AC3E}">
        <p14:creationId xmlns:p14="http://schemas.microsoft.com/office/powerpoint/2010/main" val="25259696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3908</Words>
  <Application>Microsoft Office PowerPoint</Application>
  <PresentationFormat>On-screen Show (4:3)</PresentationFormat>
  <Paragraphs>872</Paragraphs>
  <Slides>40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Calibri Light</vt:lpstr>
      <vt:lpstr>Times New Roman</vt:lpstr>
      <vt:lpstr>Office Theme</vt:lpstr>
      <vt:lpstr>PowerPoint Presentation</vt:lpstr>
      <vt:lpstr>PowerPoint Presentation</vt:lpstr>
      <vt:lpstr>ХРОНОЛОШКИ ПРИКАЗ  РАЗВОЈА ИЗРАДЕ ГЕОЛОШКЕ КАРТЕ, ГК-50</vt:lpstr>
      <vt:lpstr>ПРИКАЗ МЕТОДИКЕ ИЗРАДЕ ГК-50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РЕЗУЛТАТИ ИЗРАДЕ ГК-50 ПО ФАЗАМА</vt:lpstr>
      <vt:lpstr>PowerPoint Presentation</vt:lpstr>
      <vt:lpstr>PowerPoint Presentation</vt:lpstr>
      <vt:lpstr>PowerPoint Presentation</vt:lpstr>
      <vt:lpstr>PowerPoint Presentation</vt:lpstr>
      <vt:lpstr>ПЛАН ИЗРАДЕ ГК-50 У 2023. ГОДИНИ</vt:lpstr>
      <vt:lpstr>ФОРМАЦИОНА АНАЛИЗА </vt:lpstr>
      <vt:lpstr>PowerPoint Presentation</vt:lpstr>
      <vt:lpstr>PowerPoint Presentation</vt:lpstr>
      <vt:lpstr>ИЗДВАЈАЊЕ ФОРМАЦИЈА</vt:lpstr>
      <vt:lpstr>ПРОУЧАВАЊЕ ГРАЂЕ ФОРМАЦИЈЕ</vt:lpstr>
      <vt:lpstr>УПОРЕЂИВАЊЕ СА ОКОЛНИМ И ОСТАЛИМ ПОЗНАТИМ ФОРМАЦИЈАМА</vt:lpstr>
      <vt:lpstr>НАЗИВИ ФОРМАЦИЈА</vt:lpstr>
      <vt:lpstr>ГРУПИСАЊЕ ФОРМАЦИЈА</vt:lpstr>
      <vt:lpstr>КЛАСИФИКАЦИЈА ФОРМАЦИЈА</vt:lpstr>
      <vt:lpstr>ПОЈАМ ФОРМАЦИЈЕ У НАЦРТУ УПУСТВА ЗА ИЗРАДУ ТГК</vt:lpstr>
      <vt:lpstr>ДЕФИНИЦИЈА СТРАТИГРАФИЈЕ</vt:lpstr>
      <vt:lpstr>ПОЈАМ ФОРМАЦИЈЕ  У НАЦРТУ УПУСТВА ЗА ИЗРАДУ ТГК</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Dragan Jovanovic</dc:creator>
  <cp:lastModifiedBy>Marijana Radovic</cp:lastModifiedBy>
  <cp:revision>4</cp:revision>
  <dcterms:created xsi:type="dcterms:W3CDTF">2023-03-10T11:32:27Z</dcterms:created>
  <dcterms:modified xsi:type="dcterms:W3CDTF">2023-03-14T12:16:10Z</dcterms:modified>
</cp:coreProperties>
</file>